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  <p:sldMasterId id="2147483670" r:id="rId6"/>
    <p:sldMasterId id="2147483680" r:id="rId7"/>
    <p:sldMasterId id="2147483711" r:id="rId8"/>
    <p:sldMasterId id="2147483689" r:id="rId9"/>
    <p:sldMasterId id="2147483700" r:id="rId10"/>
  </p:sldMasterIdLst>
  <p:notesMasterIdLst>
    <p:notesMasterId r:id="rId21"/>
  </p:notesMasterIdLst>
  <p:sldIdLst>
    <p:sldId id="259" r:id="rId11"/>
    <p:sldId id="3358" r:id="rId12"/>
    <p:sldId id="3363" r:id="rId13"/>
    <p:sldId id="3364" r:id="rId14"/>
    <p:sldId id="3365" r:id="rId15"/>
    <p:sldId id="3367" r:id="rId16"/>
    <p:sldId id="3366" r:id="rId17"/>
    <p:sldId id="3370" r:id="rId18"/>
    <p:sldId id="3368" r:id="rId19"/>
    <p:sldId id="336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0C7FD-850F-421C-BE1D-AA3A63DE7C89}">
          <p14:sldIdLst>
            <p14:sldId id="259"/>
            <p14:sldId id="3358"/>
            <p14:sldId id="3363"/>
            <p14:sldId id="3364"/>
            <p14:sldId id="3365"/>
            <p14:sldId id="3367"/>
            <p14:sldId id="3366"/>
            <p14:sldId id="3370"/>
            <p14:sldId id="3368"/>
            <p14:sldId id="3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1D3E"/>
    <a:srgbClr val="97C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7"/>
    <p:restoredTop sz="94695"/>
  </p:normalViewPr>
  <p:slideViewPr>
    <p:cSldViewPr snapToGrid="0">
      <p:cViewPr varScale="1">
        <p:scale>
          <a:sx n="120" d="100"/>
          <a:sy n="120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96F4-F2F0-4007-983B-92D8CA39D011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56B9-2C0B-445D-A12D-180C38994730}" type="slidenum">
              <a:rPr lang="en-IE" smtClean="0"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334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eur06.safelinks.protection.outlook.com/?url=http%3A%2F%2Fwww.rail-research.europa.eu%2F&amp;data=05%7C01%7C%7C6a04a5d6bd9d4e4fb10808da29def965%7Cbcfe75f290a54d168c623261618820aa%7C0%7C0%7C637868334888549089%7CUnknown%7CTWFpbGZsb3d8eyJWIjoiMC4wLjAwMDAiLCJQIjoiV2luMzIiLCJBTiI6Ik1haWwiLCJXVCI6Mn0%3D%7C3000%7C%7C%7C&amp;sdata=wiFzMOdCilMalNMXLNwQ6ooBa6A7jONQnCtzOGaZK8g%3D&amp;reserved=0" TargetMode="External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rail-research.europa.eu/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eur06.safelinks.protection.outlook.com/?url=http%3A%2F%2Fwww.rail-research.europa.eu%2F&amp;data=05%7C01%7C%7C6a04a5d6bd9d4e4fb10808da29def965%7Cbcfe75f290a54d168c623261618820aa%7C0%7C0%7C637868334888549089%7CUnknown%7CTWFpbGZsb3d8eyJWIjoiMC4wLjAwMDAiLCJQIjoiV2luMzIiLCJBTiI6Ik1haWwiLCJXVCI6Mn0%3D%7C3000%7C%7C%7C&amp;sdata=wiFzMOdCilMalNMXLNwQ6ooBa6A7jONQnCtzOGaZK8g%3D&amp;reserved=0" TargetMode="External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012951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2669166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09E2CDF-E1F6-D747-961F-77656300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2448" y="628869"/>
            <a:ext cx="1247103" cy="942109"/>
          </a:xfrm>
          <a:prstGeom prst="rect">
            <a:avLst/>
          </a:prstGeom>
        </p:spPr>
      </p:pic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531" y="4008438"/>
            <a:ext cx="6484937" cy="162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26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C013358-E15B-F227-105A-B73CDD43A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923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984A0C-16F8-ADBC-5AED-8B634AE0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923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603CCE66-2B4E-DCBB-19AC-867E684C0B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923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81753861-98F6-9480-A81A-A82D0098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23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37F394D4-DCE1-5651-035D-F184ACA4C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4975" y="300990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E3E1264-B91A-BBD9-8382-CFD986720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97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C0C70F9F-94F6-83D3-7EBD-239F9B48A7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54975" y="486171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BC30AF50-52B5-F9CB-13EA-B7CC320E3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497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564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495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0B91DE2-BA8C-E0BD-0143-6198C9D882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61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68490D11-A0FC-14F5-56ED-CCCFF8E86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2361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C6501A11-B893-0C41-ABA5-71D60DBF4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2361" y="486171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CA6DD1C-C962-6C8D-8F14-A88A81805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361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8075" y="438127"/>
            <a:ext cx="4248000" cy="5937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017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557604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photo.</a:t>
            </a:r>
            <a:endParaRPr lang="fr-BE" sz="320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D87956F5-3286-C8C6-2642-D5B2ADDDD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3495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495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AD43C55-2633-DAAA-D1D9-65E561DF38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6513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12F56D50-EA24-85D9-1915-AA02BC97B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513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B9031AE4-1E05-9C73-01C8-277758559F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86513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2954B041-C57A-5FDE-B14C-D11BE12504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9531" y="486171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/>
            </a:lvl1pPr>
            <a:lvl2pPr marL="457200" indent="0">
              <a:buNone/>
              <a:defRPr/>
            </a:lvl2pPr>
          </a:lstStyle>
          <a:p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Consectetuer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fr-FR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commodo.</a:t>
            </a:r>
            <a:endParaRPr lang="fr-FR"/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3B4A8076-022D-C343-C4F8-EE73511CAA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49531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pour une image  2">
            <a:extLst>
              <a:ext uri="{FF2B5EF4-FFF2-40B4-BE49-F238E27FC236}">
                <a16:creationId xmlns:a16="http://schemas.microsoft.com/office/drawing/2014/main" id="{7846AA1B-1307-C7C8-86E5-17AB252C4C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49531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867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E8476ABF-C079-022D-E0CF-A69E87CAE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3290"/>
          <a:stretch/>
        </p:blipFill>
        <p:spPr>
          <a:xfrm>
            <a:off x="733246" y="1399413"/>
            <a:ext cx="11094301" cy="50864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7D6CE7-6EFC-E926-70C1-A527DCE16BE5}"/>
              </a:ext>
            </a:extLst>
          </p:cNvPr>
          <p:cNvSpPr txBox="1"/>
          <p:nvPr userDrawn="1"/>
        </p:nvSpPr>
        <p:spPr>
          <a:xfrm>
            <a:off x="4196972" y="733245"/>
            <a:ext cx="4149305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i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Founding</a:t>
            </a:r>
            <a:r>
              <a:rPr lang="fr-BE" sz="2800" b="1" i="0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800" b="1" i="0" err="1">
                <a:solidFill>
                  <a:srgbClr val="0C1D3E"/>
                </a:solidFill>
                <a:effectLst/>
                <a:latin typeface="Arial" panose="020B0604020202020204" pitchFamily="34" charset="0"/>
              </a:rPr>
              <a:t>Members</a:t>
            </a:r>
            <a:endParaRPr lang="fr-BE" sz="2800" b="1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0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5BCB5-C5C5-472A-AE99-3FD3D174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4310C6-975C-48B1-8992-765B9FA1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25.10.2021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B62C47-5EC6-457F-A874-BC9992E2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SP Coregroup Workshop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F9BFB1-83AD-480F-A7DD-5A386A3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78C3-99FE-4EC9-AD34-26A0EDFEF8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093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31" y="1985834"/>
            <a:ext cx="10785527" cy="43705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7331FC-E5E4-F414-1C34-981AF33B32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32" y="1127905"/>
            <a:ext cx="10785528" cy="612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block.</a:t>
            </a:r>
          </a:p>
        </p:txBody>
      </p:sp>
    </p:spTree>
    <p:extLst>
      <p:ext uri="{BB962C8B-B14F-4D97-AF65-F5344CB8AC3E}">
        <p14:creationId xmlns:p14="http://schemas.microsoft.com/office/powerpoint/2010/main" val="66259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6D0E4508-96DB-A771-CA1A-41DA60A24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3531" y="3157686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CA95B8C-B234-5B01-831A-CC890181C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1" y="1962406"/>
            <a:ext cx="6484430" cy="1040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block.</a:t>
            </a:r>
          </a:p>
        </p:txBody>
      </p:sp>
    </p:spTree>
    <p:extLst>
      <p:ext uri="{BB962C8B-B14F-4D97-AF65-F5344CB8AC3E}">
        <p14:creationId xmlns:p14="http://schemas.microsoft.com/office/powerpoint/2010/main" val="118205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487730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E660F-185A-024D-FE17-309D90FA5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000" y="0"/>
            <a:ext cx="4860000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C5C97D7-77B4-E099-F8F7-D514FAFC0A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1" y="1962406"/>
            <a:ext cx="4876800" cy="1040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block.</a:t>
            </a:r>
          </a:p>
        </p:txBody>
      </p:sp>
    </p:spTree>
    <p:extLst>
      <p:ext uri="{BB962C8B-B14F-4D97-AF65-F5344CB8AC3E}">
        <p14:creationId xmlns:p14="http://schemas.microsoft.com/office/powerpoint/2010/main" val="72583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0984A0C-16F8-ADBC-5AED-8B634AE0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923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81753861-98F6-9480-A81A-A82D0098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923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E3E1264-B91A-BBD9-8382-CFD986720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975" y="3838756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BC30AF50-52B5-F9CB-13EA-B7CC320E36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4975" y="5690560"/>
            <a:ext cx="2919196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340BE-F244-B194-B9FE-AD3BE50751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3495" y="2984206"/>
            <a:ext cx="2919196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9A1F4EE3-B581-EE66-7E9C-CF1B7B65F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9237" y="2984206"/>
            <a:ext cx="2919196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9D30133-9EBA-01AD-3B5D-A08C469E3B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54975" y="2984205"/>
            <a:ext cx="2919196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33012E4F-7AF2-0FD0-BAAA-9570F3967B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3495" y="4861888"/>
            <a:ext cx="2919196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1EA9DE1-6DE6-4125-B7BE-2863602273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9235" y="4852828"/>
            <a:ext cx="2919196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244FE958-9DB5-1BD4-4927-4D61D0F9EA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54975" y="4861888"/>
            <a:ext cx="2919196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0D0378D2-B97D-C6DD-3C23-3156A6660A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4001" y="1962406"/>
            <a:ext cx="6484430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block.</a:t>
            </a:r>
          </a:p>
        </p:txBody>
      </p:sp>
    </p:spTree>
    <p:extLst>
      <p:ext uri="{BB962C8B-B14F-4D97-AF65-F5344CB8AC3E}">
        <p14:creationId xmlns:p14="http://schemas.microsoft.com/office/powerpoint/2010/main" val="406449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0492186-6315-87FA-9F38-94B329B74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495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68490D11-A0FC-14F5-56ED-CCCFF8E86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2361" y="3838756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0CA6DD1C-C962-6C8D-8F14-A88A818053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2361" y="5690560"/>
            <a:ext cx="2470535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58075" y="438127"/>
            <a:ext cx="4248000" cy="5937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D66F3B1-9292-9D5F-7473-969BC8A84A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3494" y="3009906"/>
            <a:ext cx="2470535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BAFF7B6-267F-BA40-72FA-B627495927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52360" y="3009905"/>
            <a:ext cx="2470535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3CE675D-7414-03D5-B8DE-2F9AB9359E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52359" y="4861709"/>
            <a:ext cx="2470535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04195BB-6D13-FD3C-95A6-5FF8BD017C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3493" y="4861709"/>
            <a:ext cx="2470535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0AF9CB23-CF3B-CB27-BBBD-32002223E3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4001" y="1962406"/>
            <a:ext cx="5298893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block.</a:t>
            </a:r>
          </a:p>
        </p:txBody>
      </p:sp>
    </p:spTree>
    <p:extLst>
      <p:ext uri="{BB962C8B-B14F-4D97-AF65-F5344CB8AC3E}">
        <p14:creationId xmlns:p14="http://schemas.microsoft.com/office/powerpoint/2010/main" val="25163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400878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3057093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78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5576045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A283651-324B-BCCC-227D-AEB3205E6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3495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6422F5-FF60-AFA5-C4DA-1951187205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23495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12F56D50-EA24-85D9-1915-AA02BC97B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86513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pour une image  2">
            <a:extLst>
              <a:ext uri="{FF2B5EF4-FFF2-40B4-BE49-F238E27FC236}">
                <a16:creationId xmlns:a16="http://schemas.microsoft.com/office/drawing/2014/main" id="{B9031AE4-1E05-9C73-01C8-277758559F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86513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3B4A8076-022D-C343-C4F8-EE73511CAA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49531" y="5690560"/>
            <a:ext cx="2600324" cy="684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pour une image  2">
            <a:extLst>
              <a:ext uri="{FF2B5EF4-FFF2-40B4-BE49-F238E27FC236}">
                <a16:creationId xmlns:a16="http://schemas.microsoft.com/office/drawing/2014/main" id="{7846AA1B-1307-C7C8-86E5-17AB252C4C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49531" y="2984740"/>
            <a:ext cx="2600324" cy="173293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B6DFEB1-49D1-D831-AF34-A641A057F3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24000" y="1962406"/>
            <a:ext cx="5575539" cy="710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92D05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block.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4AE72AD8-2F22-4960-1AFC-4ADE7EDDF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23495" y="4861709"/>
            <a:ext cx="2600324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DAE46FF-79E7-602B-F75F-CA95287F51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6513" y="4861709"/>
            <a:ext cx="2600324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B28F3C5-2B3F-F8A3-65D4-993CACEF28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49531" y="4861708"/>
            <a:ext cx="2600324" cy="68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 commodo.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8617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BD342-D197-4871-93EC-F6E6AAE5F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2ACBC4-3531-4533-A33A-4ED793841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0C37E5-E5E8-46DF-B208-1DC19C52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A01724-52AF-4BEA-9396-88EF240D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67C102-610D-4C33-82CD-CD7EA1B8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131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175ED-78E3-4CA0-9F8A-42198F0E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889851-6032-4C2B-86CA-F8FECD2AD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3133D-43BA-4CE1-82F9-6613E87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7F3406-881C-46A3-AEDC-91F29B4A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CED967-2CA0-4BE3-96B6-5C37AB46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3209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0BA69-7A91-462D-9B5E-B88676F1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AA9461-EE19-4127-8196-6D75D84C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120317-A467-40B1-A936-4ECEEFAF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01000B-FD7D-47A6-A77D-AAEC6DFA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B27E72-A0D9-4D18-9051-6F619AC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735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D5DD7-BE9E-4963-A0F1-7DEE3367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AC727-27E2-411D-84AF-6D8088B33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CD53F7-40BC-428B-9352-D38678BA5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64C592-7792-4FC6-BF96-1124C10D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D46E0C-25C2-431C-B185-31C1D5A3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9BD41A-77B4-4099-9CC5-67394A8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914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DA7E5-69C4-446A-93FA-54A0B0CE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9904F4-20DB-483C-B879-0071A0DD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8023F4-181D-443F-AF5B-44A65F833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836FD-E697-4EAB-BD85-EA7EC241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009C25-6141-4F28-A10C-075FFC506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9FC2AB-BEA9-41BC-BEDD-B1D1A7C3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E910918-01AC-4F45-97EA-F7B8D8CD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393986-ACC5-43DF-8803-6C587241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001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C36BB-21F7-4661-8797-D6654ED1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C7313A-373C-482C-B5EE-CC347739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3B5444-FDD9-414D-A6BC-B2943321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CCE3EB-F577-4823-94AC-54FEE7A9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52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C36BB-21F7-4661-8797-D6654ED1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20" y="510783"/>
            <a:ext cx="10515600" cy="8244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CCE3EB-F577-4823-94AC-54FEE7A9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887" y="6472701"/>
            <a:ext cx="478104" cy="365125"/>
          </a:xfrm>
        </p:spPr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E1849D-EC52-4D9E-B77A-D3628DADE1F5}"/>
              </a:ext>
            </a:extLst>
          </p:cNvPr>
          <p:cNvSpPr txBox="1"/>
          <p:nvPr userDrawn="1"/>
        </p:nvSpPr>
        <p:spPr>
          <a:xfrm>
            <a:off x="9943285" y="6655263"/>
            <a:ext cx="1289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noProof="0"/>
              <a:t>ER System Pillar draft slide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4543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65551F-35B3-4173-92A4-C940C3C1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3734DF-A974-45D0-AED0-E340E116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600538-E85A-4B1E-AC99-7E38C837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6820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8C629-5005-4621-A399-468977F7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E2BDC0-F9BB-479A-A9B0-8BC70515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703277-212C-46DF-8F14-8764B124B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E4DCA5-BF67-4F73-B2C9-C1EA66D0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588B1A-CE92-449E-A73A-C4E55A3A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E5D795-E9F5-454A-8377-1FC5466E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56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AC10A1A-3190-8676-8789-7E83ABECE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2467" y="628869"/>
            <a:ext cx="1367066" cy="10327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6E6324-C7D7-B674-8A52-6296967F9645}"/>
              </a:ext>
            </a:extLst>
          </p:cNvPr>
          <p:cNvSpPr txBox="1"/>
          <p:nvPr userDrawn="1"/>
        </p:nvSpPr>
        <p:spPr>
          <a:xfrm>
            <a:off x="4311213" y="3030100"/>
            <a:ext cx="356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Atrium Building, 2nd Floor </a:t>
            </a:r>
          </a:p>
          <a:p>
            <a:pPr algn="ctr"/>
            <a:r>
              <a:rPr lang="en-US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Avenue de la </a:t>
            </a:r>
            <a:r>
              <a:rPr lang="en-US" err="1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Toison</a:t>
            </a:r>
            <a:r>
              <a:rPr lang="en-US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d’Or 56-60</a:t>
            </a:r>
          </a:p>
          <a:p>
            <a:pPr algn="ctr"/>
            <a:r>
              <a:rPr lang="en-US">
                <a:ln>
                  <a:noFill/>
                </a:ln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B1060, Brussels - Belgium</a:t>
            </a:r>
            <a:endParaRPr lang="fr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B3DEF0-2B1B-7580-0336-A80F3ED589BE}"/>
              </a:ext>
            </a:extLst>
          </p:cNvPr>
          <p:cNvSpPr txBox="1"/>
          <p:nvPr userDrawn="1"/>
        </p:nvSpPr>
        <p:spPr>
          <a:xfrm>
            <a:off x="4311213" y="4117560"/>
            <a:ext cx="35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i="0">
                <a:effectLst/>
                <a:latin typeface="Arial" panose="020B0604020202020204" pitchFamily="34" charset="0"/>
                <a:hlinkClick r:id="rId4" tooltip="Cliquez pour ouvrir une nouvelle fenêtre ou onglet&#10;https://eur06.safelinks.protection.outlook.com/?url=http%3A%2F%2Fwww.rail-research.europa.eu%2F&amp;data=05%7C01%7C%7C6a04a5d6bd9d4e4fb10808da29def965..."/>
              </a:rPr>
              <a:t>www.rail-research.europa.eu</a:t>
            </a:r>
            <a:endParaRPr lang="fr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0838B557-1211-E6BE-A0A1-A2B74FA2B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109" y="2009356"/>
            <a:ext cx="6243782" cy="5426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5400" b="1">
                <a:solidFill>
                  <a:srgbClr val="97C6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fr-BE" sz="5400">
              <a:solidFill>
                <a:srgbClr val="97C62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482619B-8530-7CB3-B69C-F01BEE238DCC}"/>
              </a:ext>
            </a:extLst>
          </p:cNvPr>
          <p:cNvGrpSpPr/>
          <p:nvPr userDrawn="1"/>
        </p:nvGrpSpPr>
        <p:grpSpPr>
          <a:xfrm>
            <a:off x="5022658" y="5122009"/>
            <a:ext cx="2146684" cy="488226"/>
            <a:chOff x="4973314" y="5122009"/>
            <a:chExt cx="2146684" cy="488226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C3C85ED0-EB66-ECEF-A4F4-A6EB6A451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73314" y="5141958"/>
              <a:ext cx="468277" cy="468277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BA7888D2-B8E7-B8C0-833F-8C9BA4BE1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2252" y="5122009"/>
              <a:ext cx="468277" cy="468277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E67E4FE4-9F47-2924-67F6-2C449944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32783" y="5141958"/>
              <a:ext cx="468277" cy="468277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2D77E4D7-5A50-62B4-ABA1-A142A07F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51721" y="5141957"/>
              <a:ext cx="468277" cy="468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775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FAC11-59E2-46DC-899B-5B2DD372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0AB029-F113-479F-B147-F75FF9C32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D47D57-EF8D-4537-BF86-D906E00D3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2E0323-2A6C-4542-9393-FC84BF82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1AB07-0628-42F0-AC84-5D62A0D0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F126C4-D504-4960-8DA4-403DF914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49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E4B83-CA1C-42F5-90B1-1E865330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4EC37D-9AF2-436E-9F60-95F81A83B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7C5C22-D1E3-41E1-B809-A02A90DF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004CD7-5181-4AD0-B9DA-4B18EA3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DBBC8-68CD-43A6-8044-8545AA01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121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8073F6-34AA-4E4D-82B8-295268C18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77DB2F-D257-44A1-9F03-7A2B2225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D02D07-6508-4110-93EE-6C019FB3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FA9821-0F03-45C1-8881-4783910F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34D475-DC08-488B-913D-42930EC5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407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mplate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7FE89-08DC-3542-B751-1572C5BAEA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91C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FD7AF3-89C0-3A44-A75E-835B3872B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77837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6ED08-B34E-1D44-85CF-972605D6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EF1F25-6BB9-AF45-86D2-8DBA6E1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1B62F-8B1E-8A42-AB23-378B5084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D2B3C72-A402-BA4F-A6B1-4EAAC9EB43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211638"/>
            <a:ext cx="9144000" cy="565150"/>
          </a:xfrm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67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template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8618D-6FBD-AD4F-8D43-E09890CBE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44464-339C-4640-A68F-AD5FAC0DB85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A20ED-7568-AC40-8952-FE2ACB25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500258-EA4E-8244-8D0A-94550C2F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F6F189-3884-AB4B-A72D-2202C142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86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templat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E7CD7-DB5D-6A40-ACD5-C35A21F61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52C39-BB30-6740-9299-C9236312A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01199-6207-5A40-BB46-33D9E5B4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21923F-2440-D044-BBE2-B2CA1202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9BA16-8F1A-C34E-9C84-B9AF9084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24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in template_Doubl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0E601-BA9B-EF45-9E00-FFD77A65C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Lorem ipsum 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96D85-979F-BB45-9B07-BA1E654D0C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BF0CB8-B63B-414F-BB1E-9EB769BC56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E0B143-3821-DF40-AEEB-D8F90BF3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C18C91-4470-4D49-BB15-B7B8ABD9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BF901-F9CD-E64E-9DE8-D5EA8978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66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in templat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C9F66-6A3A-5F49-B1FF-8E71DC531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3C897B-2D16-214E-9BDE-F8ABFFEB40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E023F1-3872-C248-8717-FAC096DE1C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01364-1D24-D745-9044-9A1AA3987D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ispum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52A86E-9CA1-AD43-B6A5-0A405E9C31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E7B6AE-E6DB-A64E-BAEC-298675A8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7D2261-BCA3-9144-8201-FE696F6A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6198D3-38B6-DF40-926F-C6044CEC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35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 template_Title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91BF3-1C86-1D41-8AA6-80AD57F03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F1BB0B-EFC6-8E42-A8E3-9A089515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F4F73F-5F01-B84F-B317-BD366780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881AA6-8DCC-CD44-AFF6-7380644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45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ain template_Contentwith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889BC-ED61-D042-91A5-2E94EA700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659DE-712A-E14B-A4B9-BEFCCB48DD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311ABB-90F0-E248-BFD1-72DF6391DB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8793A-330E-B64D-8C79-83DAD9F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475C8B-8BA7-FE4B-9EA6-9B03D60F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1F301F-BCD5-5A45-A4BB-C5162AAE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4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012951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2669166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BE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09E2CDF-E1F6-D747-961F-77656300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72448" y="628869"/>
            <a:ext cx="1247103" cy="942108"/>
          </a:xfrm>
          <a:prstGeom prst="rect">
            <a:avLst/>
          </a:prstGeom>
        </p:spPr>
      </p:pic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531" y="4008438"/>
            <a:ext cx="6484937" cy="162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4053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ain template_Imagewith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871FB-FBD3-CD40-8C6A-DD7D9F323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E09DB8-4698-F749-82DC-5EA318955C8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578E32-5555-6F4D-B3F1-577233F21F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35D87-CC2B-FC4F-84BA-EA3960D2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D54A7C-909C-5C4C-B833-C8E09EC1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5F54E-03A9-1047-904F-19F89C0D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16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mplate 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3BF5000-F41F-F54B-8196-36BA930CD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863" y="2843367"/>
            <a:ext cx="154728" cy="3000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73FC19-D1A3-A342-81B2-EFE673661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89" y="2843367"/>
            <a:ext cx="300078" cy="300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7D6B1B-3AA9-D447-B0FA-A8B4CBEEF5A7}"/>
              </a:ext>
            </a:extLst>
          </p:cNvPr>
          <p:cNvSpPr/>
          <p:nvPr userDrawn="1"/>
        </p:nvSpPr>
        <p:spPr>
          <a:xfrm>
            <a:off x="4328905" y="3550198"/>
            <a:ext cx="3326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0" i="0" u="none">
                <a:solidFill>
                  <a:srgbClr val="0A1D3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https://rail-research.europa.eu</a:t>
            </a:r>
            <a:endParaRPr lang="en-GB" sz="1800" b="0" i="0" u="none">
              <a:solidFill>
                <a:srgbClr val="0A1D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ED5DA08-91DE-F742-AF4D-EA1293D63A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032" y="2901006"/>
            <a:ext cx="432000" cy="43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41240E-0E8F-2140-A6E9-D5870003F3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79" y="2901006"/>
            <a:ext cx="432000" cy="432000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ED62E0-88C6-FB4B-B2C4-50EDA05CF0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612" y="2901006"/>
            <a:ext cx="432000" cy="43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1A21A61-3B99-3A43-9B0B-AA56D446B7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003" y="290147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3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mplate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7FE89-08DC-3542-B751-1572C5BAEA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91C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FD7AF3-89C0-3A44-A75E-835B3872B4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77837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6ED08-B34E-1D44-85CF-972605D6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EF1F25-6BB9-AF45-86D2-8DBA6E1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1B62F-8B1E-8A42-AB23-378B5084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D2B3C72-A402-BA4F-A6B1-4EAAC9EB43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211638"/>
            <a:ext cx="9144000" cy="565150"/>
          </a:xfrm>
        </p:spPr>
        <p:txBody>
          <a:bodyPr anchor="ctr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1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template_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8618D-6FBD-AD4F-8D43-E09890CBE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1582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E44464-339C-4640-A68F-AD5FAC0DB85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A20ED-7568-AC40-8952-FE2ACB25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500258-EA4E-8244-8D0A-94550C2F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F6F189-3884-AB4B-A72D-2202C142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50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in templat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E7CD7-DB5D-6A40-ACD5-C35A21F61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52C39-BB30-6740-9299-C9236312A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01199-6207-5A40-BB46-33D9E5B4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21923F-2440-D044-BBE2-B2CA1202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9BA16-8F1A-C34E-9C84-B9AF9084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03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663AB1-DC11-CD41-A7C1-4538AABDE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9" t="8772" r="3170" b="10932"/>
          <a:stretch/>
        </p:blipFill>
        <p:spPr>
          <a:xfrm>
            <a:off x="1542047" y="794084"/>
            <a:ext cx="9107905" cy="55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4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in template_Doubl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0E601-BA9B-EF45-9E00-FFD77A65C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96D85-979F-BB45-9B07-BA1E654D0C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BF0CB8-B63B-414F-BB1E-9EB769BC56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E0B143-3821-DF40-AEEB-D8F90BF3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C18C91-4470-4D49-BB15-B7B8ABD9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4BF901-F9CD-E64E-9DE8-D5EA8978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3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in templat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C9F66-6A3A-5F49-B1FF-8E71DC531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3C897B-2D16-214E-9BDE-F8ABFFEB40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E023F1-3872-C248-8717-FAC096DE1C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01364-1D24-D745-9044-9A1AA3987D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ispum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52A86E-9CA1-AD43-B6A5-0A405E9C31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E7B6AE-E6DB-A64E-BAEC-298675A8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7D2261-BCA3-9144-8201-FE696F6A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6198D3-38B6-DF40-926F-C6044CEC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99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in template_Title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91BF3-1C86-1D41-8AA6-80AD57F03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F1BB0B-EFC6-8E42-A8E3-9A089515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F4F73F-5F01-B84F-B317-BD366780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881AA6-8DCC-CD44-AFF6-7380644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65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ain template_Contentwith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889BC-ED61-D042-91A5-2E94EA700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659DE-712A-E14B-A4B9-BEFCCB48DD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311ABB-90F0-E248-BFD1-72DF6391DB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8793A-330E-B64D-8C79-83DAD9F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475C8B-8BA7-FE4B-9EA6-9B03D60F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1F301F-BCD5-5A45-A4BB-C5162AAE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532" y="2400878"/>
            <a:ext cx="6484936" cy="490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3532" y="3057093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757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ain template_Imagewith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871FB-FBD3-CD40-8C6A-DD7D9F323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E09DB8-4698-F749-82DC-5EA318955C8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578E32-5555-6F4D-B3F1-577233F21F3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35D87-CC2B-FC4F-84BA-EA3960D2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D54A7C-909C-5C4C-B833-C8E09EC1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DRAFT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5F54E-03A9-1047-904F-19F89C0D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02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mplate 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3BF5000-F41F-F54B-8196-36BA930CD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863" y="2843367"/>
            <a:ext cx="154728" cy="3000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73FC19-D1A3-A342-81B2-EFE6736613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89" y="2843367"/>
            <a:ext cx="300078" cy="300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7D6B1B-3AA9-D447-B0FA-A8B4CBEEF5A7}"/>
              </a:ext>
            </a:extLst>
          </p:cNvPr>
          <p:cNvSpPr/>
          <p:nvPr userDrawn="1"/>
        </p:nvSpPr>
        <p:spPr>
          <a:xfrm>
            <a:off x="4918810" y="3550198"/>
            <a:ext cx="2146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0" i="0" u="none">
                <a:solidFill>
                  <a:srgbClr val="0A1D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SHIFT2RAIL.ORG </a:t>
            </a:r>
            <a:endParaRPr lang="en-GB" sz="1800" b="0" i="0" u="none">
              <a:solidFill>
                <a:srgbClr val="0A1D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ED5DA08-91DE-F742-AF4D-EA1293D63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032" y="2901006"/>
            <a:ext cx="432000" cy="43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41240E-0E8F-2140-A6E9-D5870003F3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79" y="2901006"/>
            <a:ext cx="432000" cy="432000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ED62E0-88C6-FB4B-B2C4-50EDA05CF0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612" y="2901006"/>
            <a:ext cx="432000" cy="43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1A21A61-3B99-3A43-9B0B-AA56D446B7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003" y="290147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DCA28714-D0A9-40E6-1BAD-994F8393C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2467" y="628869"/>
            <a:ext cx="1367065" cy="103273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0922DB-A80D-10CB-EA8C-7DE95BDF1F8E}"/>
              </a:ext>
            </a:extLst>
          </p:cNvPr>
          <p:cNvSpPr txBox="1"/>
          <p:nvPr userDrawn="1"/>
        </p:nvSpPr>
        <p:spPr>
          <a:xfrm>
            <a:off x="4311213" y="3030100"/>
            <a:ext cx="356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 Atrium Building, 2nd Floor </a:t>
            </a:r>
          </a:p>
          <a:p>
            <a:pPr algn="ctr"/>
            <a:r>
              <a:rPr lang="en-US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Avenue de la </a:t>
            </a:r>
            <a:r>
              <a:rPr lang="en-US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Toison</a:t>
            </a:r>
            <a:r>
              <a:rPr lang="en-US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d’Or 56-60</a:t>
            </a:r>
          </a:p>
          <a:p>
            <a:pPr algn="ctr"/>
            <a:r>
              <a:rPr lang="en-US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B1060, Brussels - Belgium</a:t>
            </a:r>
            <a:endParaRPr lang="fr-B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AEC5DD-9139-639C-3B62-5507098F4889}"/>
              </a:ext>
            </a:extLst>
          </p:cNvPr>
          <p:cNvSpPr txBox="1"/>
          <p:nvPr userDrawn="1"/>
        </p:nvSpPr>
        <p:spPr>
          <a:xfrm>
            <a:off x="4311213" y="4117560"/>
            <a:ext cx="35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i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 tooltip="Cliquez pour ouvrir une nouvelle fenêtre ou onglet&#10;https://eur06.safelinks.protection.outlook.com/?url=http%3A%2F%2Fwww.rail-research.europa.eu%2F&amp;data=05%7C01%7C%7C6a04a5d6bd9d4e4fb10808da29def965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www.rail-research.europa.eu</a:t>
            </a:r>
            <a:endParaRPr lang="fr-B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9C2BE2C-305C-83C3-129D-225228DF4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4109" y="2009356"/>
            <a:ext cx="6243782" cy="5426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5400" b="1">
                <a:solidFill>
                  <a:srgbClr val="97C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us</a:t>
            </a:r>
            <a:endParaRPr lang="fr-BE" sz="5400">
              <a:solidFill>
                <a:srgbClr val="97C62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C7E08ED-2EDA-1C0F-9BAE-369D1513CBFD}"/>
              </a:ext>
            </a:extLst>
          </p:cNvPr>
          <p:cNvGrpSpPr/>
          <p:nvPr userDrawn="1"/>
        </p:nvGrpSpPr>
        <p:grpSpPr>
          <a:xfrm>
            <a:off x="5022658" y="5122009"/>
            <a:ext cx="2146684" cy="488226"/>
            <a:chOff x="4973314" y="5122009"/>
            <a:chExt cx="2146684" cy="488226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0B097F5C-F1C7-7CF7-F1D6-20F3DADD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73314" y="5141958"/>
              <a:ext cx="468277" cy="468277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41E1A4CB-0CA6-F5F2-48C7-FE24ED40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2252" y="5122009"/>
              <a:ext cx="468277" cy="468277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812DF138-FF2A-9ACA-69CD-C6EC3657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32783" y="5141958"/>
              <a:ext cx="468277" cy="468277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1AFACC2E-8014-955A-8456-8B1DA6EC0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51721" y="5141957"/>
              <a:ext cx="468277" cy="468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52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520" y="1030253"/>
            <a:ext cx="10670959" cy="7329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478" y="1935333"/>
            <a:ext cx="10670961" cy="44565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600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648493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5" y="1962407"/>
            <a:ext cx="6484937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block.</a:t>
            </a:r>
            <a:endParaRPr lang="fr-BE" sz="320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6D0E4508-96DB-A771-CA1A-41DA60A24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3531" y="3157686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506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04BE12B-222A-E03C-0F02-EBCC53644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495" y="1589305"/>
            <a:ext cx="4877306" cy="230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97C62E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/>
              <a:t>SUR TITRE</a:t>
            </a:r>
            <a:endParaRPr lang="fr-BE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B0E257-B783-CD59-EBC7-350045918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496" y="1962407"/>
            <a:ext cx="4877306" cy="1053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/>
            </a:lvl1pPr>
          </a:lstStyle>
          <a:p>
            <a:pPr algn="l"/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</a:t>
            </a:r>
            <a:r>
              <a:rPr lang="fr-FR" sz="3200" b="1">
                <a:solidFill>
                  <a:srgbClr val="0C1D3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block &amp; photo.</a:t>
            </a:r>
            <a:endParaRPr lang="fr-BE" sz="3200">
              <a:solidFill>
                <a:srgbClr val="0C1D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C592C4D3-9644-BF76-5002-32CAF2014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3495" y="3157687"/>
            <a:ext cx="4877306" cy="3381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AE660F-185A-024D-FE17-309D90FA57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2000" y="0"/>
            <a:ext cx="4860000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1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9.sv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1.emf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7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2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82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3A9AFB-8722-4A14-9807-B16B78A3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C0B3BE-6A49-42BB-B1A9-1A2936544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BC922D-E7BF-4B84-88D1-1726B3E4C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10C6F-2457-43BF-BDD6-2AB3FC28C7B2}" type="datetimeFigureOut">
              <a:rPr lang="de-CH" smtClean="0"/>
              <a:t>23.04.24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032646-997B-489C-AA6D-2714DFA83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E1C65-F645-46EF-AA4A-FB8E8443F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DF7F-2714-4EC2-8170-CD12516281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959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0FE500-C7DE-594C-92B8-BDDE39AC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CCE7E7-BEB9-104C-A61B-8FEB08F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ispum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E6298A-5762-214F-B411-742749A90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0B38C-9B1C-D948-9C1F-5C2D25E06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10109-55FE-C641-92A4-8A3B73DE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F4C57-E1A6-404B-891F-F8596213D41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51573" y="136525"/>
            <a:ext cx="900020" cy="6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A1D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0CB1A4D-B10C-4054-8913-E0DBBBA673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33311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592" imgH="595" progId="TCLayout.ActiveDocument.1">
                  <p:embed/>
                </p:oleObj>
              </mc:Choice>
              <mc:Fallback>
                <p:oleObj name="think-cell Folie" r:id="rId14" imgW="592" imgH="59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E0CB1A4D-B10C-4054-8913-E0DBBBA67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0FE500-C7DE-594C-92B8-BDDE39AC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LOREM IPSUM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CCE7E7-BEB9-104C-A61B-8FEB08F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1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ispum</a:t>
            </a:r>
            <a:endParaRPr lang="fr-FR"/>
          </a:p>
          <a:p>
            <a:pPr lvl="2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3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  <a:p>
            <a:pPr lvl="4"/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r>
              <a:rPr lang="fr-FR"/>
              <a:t> 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E6298A-5762-214F-B411-742749A90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3CFE-11D2-9E4D-B700-59E0E3AAC8F2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0B38C-9B1C-D948-9C1F-5C2D25E06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DRAFT FOR DISCUSSION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10109-55FE-C641-92A4-8A3B73DE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0DC6-0311-9D4C-8333-A8862636E7AD}" type="slidenum">
              <a:rPr lang="en-GB" smtClean="0"/>
              <a:t>‹Nr.›</a:t>
            </a:fld>
            <a:endParaRPr lang="en-GB"/>
          </a:p>
        </p:txBody>
      </p:sp>
      <p:pic>
        <p:nvPicPr>
          <p:cNvPr id="5122" name="Picture 2" descr="Shift2Rail logo">
            <a:extLst>
              <a:ext uri="{FF2B5EF4-FFF2-40B4-BE49-F238E27FC236}">
                <a16:creationId xmlns:a16="http://schemas.microsoft.com/office/drawing/2014/main" id="{5CD12E3E-BC4B-46B3-BEC2-BD0F9F8DF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581" y="301906"/>
            <a:ext cx="960437" cy="7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A1D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1D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B7F728-1FE2-4DBF-BF1E-D0ACD6CC55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The CCS Migration to SERA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AAB8E-E5CE-4119-BAA6-2094BD0C0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/>
              <a:t>ERA Conference, 23. April 2024</a:t>
            </a:r>
          </a:p>
        </p:txBody>
      </p:sp>
    </p:spTree>
    <p:extLst>
      <p:ext uri="{BB962C8B-B14F-4D97-AF65-F5344CB8AC3E}">
        <p14:creationId xmlns:p14="http://schemas.microsoft.com/office/powerpoint/2010/main" val="120238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 dirty="0"/>
              <a:t>Voting: ATO </a:t>
            </a:r>
            <a:r>
              <a:rPr lang="en-GB" sz="3200" b="1" dirty="0" err="1"/>
              <a:t>GoA</a:t>
            </a:r>
            <a:r>
              <a:rPr lang="en-GB" sz="3200" b="1" dirty="0"/>
              <a:t> 3/4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EB52D9-8B8D-2079-C7DF-BD49AFB9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5" y="978947"/>
            <a:ext cx="10606314" cy="55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/>
              <a:t>“Migration”</a:t>
            </a:r>
            <a:endParaRPr lang="en-GB" sz="1800" b="1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30CF76B1-0529-0C9A-1CF4-E5A82E71B732}"/>
              </a:ext>
            </a:extLst>
          </p:cNvPr>
          <p:cNvSpPr txBox="1"/>
          <p:nvPr/>
        </p:nvSpPr>
        <p:spPr>
          <a:xfrm>
            <a:off x="1185219" y="1128127"/>
            <a:ext cx="8850447" cy="15908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Moving from current/legacy systems into the Migration Targets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 panose="020F0502020204030204" pitchFamily="34" charset="0"/>
                <a:cs typeface="Arial"/>
              </a:rPr>
              <a:t>In the end, migration is daily business for railways when introducing new market product today and integrate it locally</a:t>
            </a:r>
            <a:endParaRPr lang="en-GB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System Pillar defining a set of recommendations and best practices </a:t>
            </a:r>
            <a:endParaRPr lang="en-GB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chtungspfeil 1">
            <a:extLst>
              <a:ext uri="{FF2B5EF4-FFF2-40B4-BE49-F238E27FC236}">
                <a16:creationId xmlns:a16="http://schemas.microsoft.com/office/drawing/2014/main" id="{E2CFB780-338B-4EE5-EF33-DB68EC65C8D3}"/>
              </a:ext>
            </a:extLst>
          </p:cNvPr>
          <p:cNvSpPr/>
          <p:nvPr/>
        </p:nvSpPr>
        <p:spPr>
          <a:xfrm>
            <a:off x="2524523" y="2963943"/>
            <a:ext cx="7511143" cy="126156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7D2942-3844-AE27-3472-75169D63EE7E}"/>
              </a:ext>
            </a:extLst>
          </p:cNvPr>
          <p:cNvSpPr txBox="1"/>
          <p:nvPr/>
        </p:nvSpPr>
        <p:spPr>
          <a:xfrm>
            <a:off x="2600726" y="3271559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E9F0C8F-9EC4-7CB0-0C8E-A7E927061E00}"/>
              </a:ext>
            </a:extLst>
          </p:cNvPr>
          <p:cNvSpPr/>
          <p:nvPr/>
        </p:nvSpPr>
        <p:spPr>
          <a:xfrm>
            <a:off x="4451296" y="3255385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332F5ED-6BF2-8566-F986-D4111B473401}"/>
              </a:ext>
            </a:extLst>
          </p:cNvPr>
          <p:cNvSpPr/>
          <p:nvPr/>
        </p:nvSpPr>
        <p:spPr>
          <a:xfrm>
            <a:off x="4948354" y="3251335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396224-351F-C9B9-43DF-0449FB308FA0}"/>
              </a:ext>
            </a:extLst>
          </p:cNvPr>
          <p:cNvSpPr/>
          <p:nvPr/>
        </p:nvSpPr>
        <p:spPr>
          <a:xfrm>
            <a:off x="4451295" y="3616849"/>
            <a:ext cx="856288" cy="1429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1B2493D-C17C-40FF-EDDF-5C8CBFA6E256}"/>
              </a:ext>
            </a:extLst>
          </p:cNvPr>
          <p:cNvSpPr/>
          <p:nvPr/>
        </p:nvSpPr>
        <p:spPr>
          <a:xfrm>
            <a:off x="4451295" y="3058390"/>
            <a:ext cx="856288" cy="1429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58D5D5-2D78-CE52-744E-B5D686EDF919}"/>
              </a:ext>
            </a:extLst>
          </p:cNvPr>
          <p:cNvSpPr/>
          <p:nvPr/>
        </p:nvSpPr>
        <p:spPr>
          <a:xfrm>
            <a:off x="4451296" y="3847699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93150D6-EFF6-3056-EF95-BD48296E944B}"/>
              </a:ext>
            </a:extLst>
          </p:cNvPr>
          <p:cNvSpPr/>
          <p:nvPr/>
        </p:nvSpPr>
        <p:spPr>
          <a:xfrm>
            <a:off x="4948354" y="3843649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F41DD264-3F5B-491F-AF39-FDA578241588}"/>
              </a:ext>
            </a:extLst>
          </p:cNvPr>
          <p:cNvSpPr/>
          <p:nvPr/>
        </p:nvSpPr>
        <p:spPr>
          <a:xfrm>
            <a:off x="2894637" y="4602311"/>
            <a:ext cx="7511143" cy="2048860"/>
          </a:xfrm>
          <a:prstGeom prst="homePlat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F2412C-4D7A-0719-AB45-BF0AE9A1FC21}"/>
              </a:ext>
            </a:extLst>
          </p:cNvPr>
          <p:cNvSpPr txBox="1"/>
          <p:nvPr/>
        </p:nvSpPr>
        <p:spPr>
          <a:xfrm>
            <a:off x="2933536" y="4721952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Harmonized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50F34E-B80F-1659-A73A-3AC1EB3FA65F}"/>
              </a:ext>
            </a:extLst>
          </p:cNvPr>
          <p:cNvSpPr/>
          <p:nvPr/>
        </p:nvSpPr>
        <p:spPr>
          <a:xfrm>
            <a:off x="4821410" y="4889701"/>
            <a:ext cx="262219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301BE4-549A-EB27-DC80-D4D7A7D77EC3}"/>
              </a:ext>
            </a:extLst>
          </p:cNvPr>
          <p:cNvSpPr/>
          <p:nvPr/>
        </p:nvSpPr>
        <p:spPr>
          <a:xfrm>
            <a:off x="5427491" y="4889701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93EACD7-A5B2-3949-F4BE-F183AB35A640}"/>
              </a:ext>
            </a:extLst>
          </p:cNvPr>
          <p:cNvSpPr/>
          <p:nvPr/>
        </p:nvSpPr>
        <p:spPr>
          <a:xfrm>
            <a:off x="4821409" y="5233445"/>
            <a:ext cx="856288" cy="142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E5CDE2F-E00F-F2B4-659B-1F4F520BFDAA}"/>
              </a:ext>
            </a:extLst>
          </p:cNvPr>
          <p:cNvSpPr/>
          <p:nvPr/>
        </p:nvSpPr>
        <p:spPr>
          <a:xfrm>
            <a:off x="4821409" y="4696758"/>
            <a:ext cx="856288" cy="142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9BC91A9-9165-10BD-5456-B7705C775E30}"/>
              </a:ext>
            </a:extLst>
          </p:cNvPr>
          <p:cNvSpPr txBox="1"/>
          <p:nvPr/>
        </p:nvSpPr>
        <p:spPr>
          <a:xfrm>
            <a:off x="1167132" y="3208429"/>
            <a:ext cx="1095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Usage</a:t>
            </a:r>
          </a:p>
          <a:p>
            <a:pPr algn="l"/>
            <a:endParaRPr lang="en-GB" b="1" err="1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B2C03D0-78E8-4A12-4481-925262ADB51D}"/>
              </a:ext>
            </a:extLst>
          </p:cNvPr>
          <p:cNvSpPr txBox="1"/>
          <p:nvPr/>
        </p:nvSpPr>
        <p:spPr>
          <a:xfrm>
            <a:off x="1230413" y="4768211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European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Product</a:t>
            </a:r>
          </a:p>
          <a:p>
            <a:pPr algn="l"/>
            <a:r>
              <a:rPr lang="en-GB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</a:p>
          <a:p>
            <a:pPr algn="l"/>
            <a:endParaRPr lang="en-GB" b="1" err="1">
              <a:solidFill>
                <a:srgbClr val="0C1D3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951891B-3DE9-20B1-2CF3-20000CA1A56C}"/>
              </a:ext>
            </a:extLst>
          </p:cNvPr>
          <p:cNvSpPr/>
          <p:nvPr/>
        </p:nvSpPr>
        <p:spPr>
          <a:xfrm>
            <a:off x="5133575" y="4889701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118E093-830B-B084-7935-1E3237808740}"/>
              </a:ext>
            </a:extLst>
          </p:cNvPr>
          <p:cNvSpPr/>
          <p:nvPr/>
        </p:nvSpPr>
        <p:spPr>
          <a:xfrm>
            <a:off x="4821410" y="5437033"/>
            <a:ext cx="262219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65D5EA9-E41B-7DEB-DC7C-85C1159AAAE6}"/>
              </a:ext>
            </a:extLst>
          </p:cNvPr>
          <p:cNvSpPr/>
          <p:nvPr/>
        </p:nvSpPr>
        <p:spPr>
          <a:xfrm>
            <a:off x="5427491" y="5437033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DDAF1CB-A632-22B0-E9CF-AA1C6F469A70}"/>
              </a:ext>
            </a:extLst>
          </p:cNvPr>
          <p:cNvSpPr/>
          <p:nvPr/>
        </p:nvSpPr>
        <p:spPr>
          <a:xfrm>
            <a:off x="5133575" y="5437033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B2B85DF-1B0C-9FC7-8890-BA6BE6369C78}"/>
              </a:ext>
            </a:extLst>
          </p:cNvPr>
          <p:cNvSpPr/>
          <p:nvPr/>
        </p:nvSpPr>
        <p:spPr>
          <a:xfrm>
            <a:off x="6171239" y="3431014"/>
            <a:ext cx="262219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95F0157-9443-0412-C39E-CC7A7E5FB035}"/>
              </a:ext>
            </a:extLst>
          </p:cNvPr>
          <p:cNvSpPr/>
          <p:nvPr/>
        </p:nvSpPr>
        <p:spPr>
          <a:xfrm>
            <a:off x="7250174" y="3796662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430C4AB-8ED7-B5FF-3D91-500D61992FBC}"/>
              </a:ext>
            </a:extLst>
          </p:cNvPr>
          <p:cNvCxnSpPr>
            <a:endCxn id="27" idx="1"/>
          </p:cNvCxnSpPr>
          <p:nvPr/>
        </p:nvCxnSpPr>
        <p:spPr>
          <a:xfrm flipV="1">
            <a:off x="4948354" y="3577971"/>
            <a:ext cx="1222885" cy="145868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45D9183-0F17-65A9-3E8E-182BE235935B}"/>
              </a:ext>
            </a:extLst>
          </p:cNvPr>
          <p:cNvCxnSpPr>
            <a:cxnSpLocks/>
          </p:cNvCxnSpPr>
          <p:nvPr/>
        </p:nvCxnSpPr>
        <p:spPr>
          <a:xfrm flipV="1">
            <a:off x="5563480" y="3965534"/>
            <a:ext cx="1627282" cy="160579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892839B8-1B94-055D-1915-2126C6910E8A}"/>
              </a:ext>
            </a:extLst>
          </p:cNvPr>
          <p:cNvSpPr txBox="1"/>
          <p:nvPr/>
        </p:nvSpPr>
        <p:spPr>
          <a:xfrm>
            <a:off x="5964411" y="2998811"/>
            <a:ext cx="3730508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/>
            <a:r>
              <a:rPr lang="en-GB" sz="1600" b="1">
                <a:solidFill>
                  <a:srgbClr val="FF0000"/>
                </a:solidFill>
                <a:ea typeface="Calibri" panose="020F0502020204030204" pitchFamily="34" charset="0"/>
                <a:cs typeface="Arial"/>
              </a:rPr>
              <a:t>National “adaptation” developments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E6177F6-3AAD-022B-194A-CD890B949958}"/>
              </a:ext>
            </a:extLst>
          </p:cNvPr>
          <p:cNvCxnSpPr/>
          <p:nvPr/>
        </p:nvCxnSpPr>
        <p:spPr>
          <a:xfrm>
            <a:off x="7500380" y="3943619"/>
            <a:ext cx="1488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4945F7F2-CF81-394D-822B-ACD361DBDE6E}"/>
              </a:ext>
            </a:extLst>
          </p:cNvPr>
          <p:cNvCxnSpPr>
            <a:cxnSpLocks/>
          </p:cNvCxnSpPr>
          <p:nvPr/>
        </p:nvCxnSpPr>
        <p:spPr>
          <a:xfrm>
            <a:off x="6317235" y="3707510"/>
            <a:ext cx="0" cy="159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1DD0C21C-6569-D0B4-53F2-31020771DE4C}"/>
              </a:ext>
            </a:extLst>
          </p:cNvPr>
          <p:cNvSpPr txBox="1"/>
          <p:nvPr/>
        </p:nvSpPr>
        <p:spPr>
          <a:xfrm>
            <a:off x="10132181" y="3025178"/>
            <a:ext cx="202620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1200" b="1">
                <a:solidFill>
                  <a:srgbClr val="FF0000"/>
                </a:solidFill>
                <a:ea typeface="Calibri" panose="020F0502020204030204" pitchFamily="34" charset="0"/>
                <a:cs typeface="Arial"/>
              </a:rPr>
              <a:t>”Adaptation” always happens by adapting the national legacy system to a standard interface or to harmonized operational rules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AA3963D-D32D-6BF9-27BD-7FCE33958EE2}"/>
              </a:ext>
            </a:extLst>
          </p:cNvPr>
          <p:cNvSpPr/>
          <p:nvPr/>
        </p:nvSpPr>
        <p:spPr>
          <a:xfrm>
            <a:off x="7666468" y="3796662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EDC6BCC-DBC7-B608-1E1C-769CA6229913}"/>
              </a:ext>
            </a:extLst>
          </p:cNvPr>
          <p:cNvSpPr/>
          <p:nvPr/>
        </p:nvSpPr>
        <p:spPr>
          <a:xfrm>
            <a:off x="7666468" y="3865309"/>
            <a:ext cx="102534" cy="1463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FFD1AC8-1978-451C-EEE9-D4327ACAB963}"/>
              </a:ext>
            </a:extLst>
          </p:cNvPr>
          <p:cNvSpPr/>
          <p:nvPr/>
        </p:nvSpPr>
        <p:spPr>
          <a:xfrm>
            <a:off x="6136176" y="3885468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D72B251-8DAB-58B3-54DC-CF8033CB5216}"/>
              </a:ext>
            </a:extLst>
          </p:cNvPr>
          <p:cNvSpPr/>
          <p:nvPr/>
        </p:nvSpPr>
        <p:spPr>
          <a:xfrm>
            <a:off x="6223261" y="3888802"/>
            <a:ext cx="184657" cy="124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04E5003-2298-2994-ADBF-4A1096A98131}"/>
              </a:ext>
            </a:extLst>
          </p:cNvPr>
          <p:cNvSpPr txBox="1"/>
          <p:nvPr/>
        </p:nvSpPr>
        <p:spPr>
          <a:xfrm>
            <a:off x="1321342" y="4269399"/>
            <a:ext cx="400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b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 migration plan: When to use which product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886A4E2-E336-C7C0-6D4E-E666978FB74D}"/>
              </a:ext>
            </a:extLst>
          </p:cNvPr>
          <p:cNvSpPr txBox="1"/>
          <p:nvPr/>
        </p:nvSpPr>
        <p:spPr>
          <a:xfrm>
            <a:off x="4365982" y="3243799"/>
            <a:ext cx="106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</a:p>
          <a:p>
            <a:pPr algn="l"/>
            <a:r>
              <a:rPr lang="en-GB" sz="16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bespoke</a:t>
            </a:r>
          </a:p>
          <a:p>
            <a:pPr algn="l"/>
            <a:r>
              <a:rPr lang="en-GB" sz="16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products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34017CB-9DF2-61BC-5EF8-FDDAB13EBC41}"/>
              </a:ext>
            </a:extLst>
          </p:cNvPr>
          <p:cNvSpPr txBox="1"/>
          <p:nvPr/>
        </p:nvSpPr>
        <p:spPr>
          <a:xfrm>
            <a:off x="4472500" y="5820174"/>
            <a:ext cx="169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Available European  products for Migration Target 1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CE3E2A1-92C9-8B05-E9CB-A270403FEFF9}"/>
              </a:ext>
            </a:extLst>
          </p:cNvPr>
          <p:cNvSpPr/>
          <p:nvPr/>
        </p:nvSpPr>
        <p:spPr>
          <a:xfrm>
            <a:off x="7926479" y="4889701"/>
            <a:ext cx="262219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5812560-BC65-3C1D-5F5E-FD82756229AC}"/>
              </a:ext>
            </a:extLst>
          </p:cNvPr>
          <p:cNvSpPr/>
          <p:nvPr/>
        </p:nvSpPr>
        <p:spPr>
          <a:xfrm>
            <a:off x="8532560" y="4889701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A6547CD-AF15-BD5F-2569-326D11452F98}"/>
              </a:ext>
            </a:extLst>
          </p:cNvPr>
          <p:cNvSpPr/>
          <p:nvPr/>
        </p:nvSpPr>
        <p:spPr>
          <a:xfrm>
            <a:off x="7926478" y="5233445"/>
            <a:ext cx="1168126" cy="142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484F5915-4473-793C-FDA2-C9AC60DE4427}"/>
              </a:ext>
            </a:extLst>
          </p:cNvPr>
          <p:cNvSpPr/>
          <p:nvPr/>
        </p:nvSpPr>
        <p:spPr>
          <a:xfrm>
            <a:off x="7926478" y="4696759"/>
            <a:ext cx="1168126" cy="1322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57537F3-2564-B6D0-C396-3B62C7B1CFED}"/>
              </a:ext>
            </a:extLst>
          </p:cNvPr>
          <p:cNvSpPr/>
          <p:nvPr/>
        </p:nvSpPr>
        <p:spPr>
          <a:xfrm>
            <a:off x="8238644" y="4889701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74436C4-2636-777B-9160-A06B76D2690E}"/>
              </a:ext>
            </a:extLst>
          </p:cNvPr>
          <p:cNvSpPr/>
          <p:nvPr/>
        </p:nvSpPr>
        <p:spPr>
          <a:xfrm>
            <a:off x="7926479" y="5633819"/>
            <a:ext cx="262219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0583E0A-D3D8-D2E6-BB74-0F648CC61D8A}"/>
              </a:ext>
            </a:extLst>
          </p:cNvPr>
          <p:cNvSpPr/>
          <p:nvPr/>
        </p:nvSpPr>
        <p:spPr>
          <a:xfrm>
            <a:off x="8532560" y="5633819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8899933-ADEA-6230-8476-2F8881D7F507}"/>
              </a:ext>
            </a:extLst>
          </p:cNvPr>
          <p:cNvSpPr/>
          <p:nvPr/>
        </p:nvSpPr>
        <p:spPr>
          <a:xfrm>
            <a:off x="8238644" y="5633819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E2AC54D9-FF1D-DE54-3DA2-33BDFD4E09E6}"/>
              </a:ext>
            </a:extLst>
          </p:cNvPr>
          <p:cNvSpPr/>
          <p:nvPr/>
        </p:nvSpPr>
        <p:spPr>
          <a:xfrm>
            <a:off x="5823212" y="3094144"/>
            <a:ext cx="184657" cy="124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4BC42161-6BC1-6188-27CF-E5A7A43E50AB}"/>
              </a:ext>
            </a:extLst>
          </p:cNvPr>
          <p:cNvSpPr/>
          <p:nvPr/>
        </p:nvSpPr>
        <p:spPr>
          <a:xfrm>
            <a:off x="8844398" y="4889701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D7B199F-8839-DC32-600F-BCB5C9957FFE}"/>
              </a:ext>
            </a:extLst>
          </p:cNvPr>
          <p:cNvSpPr/>
          <p:nvPr/>
        </p:nvSpPr>
        <p:spPr>
          <a:xfrm>
            <a:off x="8844398" y="5633819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13BA02B8-60CD-2D53-5C8C-DEB56FFB3F8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8980387" y="3762205"/>
            <a:ext cx="116667" cy="123862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66">
            <a:extLst>
              <a:ext uri="{FF2B5EF4-FFF2-40B4-BE49-F238E27FC236}">
                <a16:creationId xmlns:a16="http://schemas.microsoft.com/office/drawing/2014/main" id="{D5C19A90-2FB8-83DC-95EA-398CF2CDD042}"/>
              </a:ext>
            </a:extLst>
          </p:cNvPr>
          <p:cNvSpPr/>
          <p:nvPr/>
        </p:nvSpPr>
        <p:spPr>
          <a:xfrm>
            <a:off x="8971951" y="3468291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CEC91FC7-26E2-3F00-65E7-67D082DE9613}"/>
              </a:ext>
            </a:extLst>
          </p:cNvPr>
          <p:cNvCxnSpPr/>
          <p:nvPr/>
        </p:nvCxnSpPr>
        <p:spPr>
          <a:xfrm>
            <a:off x="9211271" y="3615248"/>
            <a:ext cx="1488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>
            <a:extLst>
              <a:ext uri="{FF2B5EF4-FFF2-40B4-BE49-F238E27FC236}">
                <a16:creationId xmlns:a16="http://schemas.microsoft.com/office/drawing/2014/main" id="{D8C28493-29E7-DD81-45DF-02817BEF58EF}"/>
              </a:ext>
            </a:extLst>
          </p:cNvPr>
          <p:cNvSpPr/>
          <p:nvPr/>
        </p:nvSpPr>
        <p:spPr>
          <a:xfrm>
            <a:off x="9377359" y="3468291"/>
            <a:ext cx="359229" cy="2939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21969A16-7514-DFF1-4535-103ECB43E514}"/>
              </a:ext>
            </a:extLst>
          </p:cNvPr>
          <p:cNvSpPr/>
          <p:nvPr/>
        </p:nvSpPr>
        <p:spPr>
          <a:xfrm>
            <a:off x="9377359" y="3536938"/>
            <a:ext cx="102534" cy="1463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256BA43D-1BFC-0686-D289-D6FBC866D692}"/>
              </a:ext>
            </a:extLst>
          </p:cNvPr>
          <p:cNvSpPr/>
          <p:nvPr/>
        </p:nvSpPr>
        <p:spPr>
          <a:xfrm>
            <a:off x="8664574" y="3468949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63FAF55F-B9A1-DCCA-CFB4-B3A6FB44D7AD}"/>
              </a:ext>
            </a:extLst>
          </p:cNvPr>
          <p:cNvSpPr/>
          <p:nvPr/>
        </p:nvSpPr>
        <p:spPr>
          <a:xfrm>
            <a:off x="7245293" y="3437573"/>
            <a:ext cx="262219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94442C34-5A7C-55DB-676A-1642899F78A0}"/>
              </a:ext>
            </a:extLst>
          </p:cNvPr>
          <p:cNvSpPr/>
          <p:nvPr/>
        </p:nvSpPr>
        <p:spPr>
          <a:xfrm>
            <a:off x="8667424" y="3818364"/>
            <a:ext cx="250206" cy="2939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4D8AFE04-D9EA-CEAE-A52A-79BAF44BB59D}"/>
              </a:ext>
            </a:extLst>
          </p:cNvPr>
          <p:cNvSpPr txBox="1"/>
          <p:nvPr/>
        </p:nvSpPr>
        <p:spPr>
          <a:xfrm>
            <a:off x="7769002" y="6019145"/>
            <a:ext cx="169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>
                <a:solidFill>
                  <a:srgbClr val="0C1D3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Available European  products for Migration Target 2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59A97A5A-038A-1CFD-F336-93EA3D8252EB}"/>
              </a:ext>
            </a:extLst>
          </p:cNvPr>
          <p:cNvSpPr/>
          <p:nvPr/>
        </p:nvSpPr>
        <p:spPr>
          <a:xfrm>
            <a:off x="7926478" y="5428422"/>
            <a:ext cx="562372" cy="142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2B22321A-30DE-F544-9A11-A2B6B8E072F4}"/>
              </a:ext>
            </a:extLst>
          </p:cNvPr>
          <p:cNvSpPr/>
          <p:nvPr/>
        </p:nvSpPr>
        <p:spPr>
          <a:xfrm>
            <a:off x="8532560" y="5428422"/>
            <a:ext cx="562372" cy="1429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2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365127"/>
            <a:ext cx="8850447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/>
              <a:t>Migration Target 1 </a:t>
            </a:r>
            <a:r>
              <a:rPr lang="en-GB" sz="2000" b="1">
                <a:solidFill>
                  <a:srgbClr val="FF0000"/>
                </a:solidFill>
              </a:rPr>
              <a:t>(current discussion state)</a:t>
            </a:r>
            <a:endParaRPr lang="en-GB" sz="1800" b="1">
              <a:solidFill>
                <a:srgbClr val="FF0000"/>
              </a:solidFill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72FCE51-E582-4BCC-BDEB-6ACEE9A050F8}"/>
              </a:ext>
            </a:extLst>
          </p:cNvPr>
          <p:cNvSpPr txBox="1"/>
          <p:nvPr/>
        </p:nvSpPr>
        <p:spPr>
          <a:xfrm>
            <a:off x="1188903" y="1081640"/>
            <a:ext cx="9814193" cy="55806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Title: </a:t>
            </a:r>
            <a:r>
              <a:rPr lang="en-GB" sz="2000" i="1">
                <a:latin typeface="Arial"/>
                <a:ea typeface="Calibri"/>
                <a:cs typeface="Arial"/>
              </a:rPr>
              <a:t>F</a:t>
            </a:r>
            <a:r>
              <a:rPr lang="en-GB" sz="2000" i="1"/>
              <a:t>irst set of solutions largely based on today’s technology</a:t>
            </a:r>
            <a:endParaRPr lang="en-GB" sz="2000" b="1" i="1">
              <a:latin typeface="Arial"/>
              <a:ea typeface="Calibri"/>
              <a:cs typeface="Arial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Timing</a:t>
            </a:r>
            <a:r>
              <a:rPr lang="en-GB" sz="2000">
                <a:latin typeface="Arial"/>
                <a:ea typeface="Calibri"/>
                <a:cs typeface="Arial"/>
              </a:rPr>
              <a:t>: Starting from 2030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Available Products</a:t>
            </a:r>
            <a:r>
              <a:rPr lang="en-GB" sz="2000">
                <a:latin typeface="Arial"/>
                <a:ea typeface="Calibri"/>
                <a:cs typeface="Arial"/>
              </a:rPr>
              <a:t>: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Harmonized Trackside Protection System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EULYNX based object controllers for trackside assets (available earlier)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First modularisation and upgradeability for new CCS onboards 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FRMCS (available earlier)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Trackside digital registry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FDFTO/DAC, automated digital coupler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Based on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Operational harmonisation for ETCS Level 2 only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Harmonized Cybersecurity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Optional: TMS using harmonized interfaces, harmonized GoA2 products.</a:t>
            </a:r>
          </a:p>
        </p:txBody>
      </p:sp>
    </p:spTree>
    <p:extLst>
      <p:ext uri="{BB962C8B-B14F-4D97-AF65-F5344CB8AC3E}">
        <p14:creationId xmlns:p14="http://schemas.microsoft.com/office/powerpoint/2010/main" val="15049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/>
              <a:t>Migration Target 2 </a:t>
            </a:r>
            <a:r>
              <a:rPr lang="en-GB" sz="1800" b="1">
                <a:solidFill>
                  <a:srgbClr val="FF0000"/>
                </a:solidFill>
              </a:rPr>
              <a:t>(current discussion state)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EBAEA8B-C632-7EA9-961D-7F3B097F0412}"/>
              </a:ext>
            </a:extLst>
          </p:cNvPr>
          <p:cNvSpPr txBox="1"/>
          <p:nvPr/>
        </p:nvSpPr>
        <p:spPr>
          <a:xfrm>
            <a:off x="1188903" y="1342897"/>
            <a:ext cx="9609726" cy="47168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Title: </a:t>
            </a:r>
            <a:r>
              <a:rPr lang="en-GB" sz="2000" i="1">
                <a:latin typeface="Arial"/>
                <a:ea typeface="Calibri"/>
                <a:cs typeface="Arial"/>
              </a:rPr>
              <a:t>Enhanced digitalization introducing new technology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Timing</a:t>
            </a:r>
            <a:r>
              <a:rPr lang="en-GB" sz="2000">
                <a:latin typeface="Arial"/>
                <a:ea typeface="Calibri"/>
                <a:cs typeface="Arial"/>
              </a:rPr>
              <a:t>: Starting from 2035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Available Products</a:t>
            </a:r>
            <a:r>
              <a:rPr lang="en-GB" sz="2000">
                <a:latin typeface="Arial"/>
                <a:ea typeface="Calibri"/>
                <a:cs typeface="Arial"/>
              </a:rPr>
              <a:t>: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Full modular CCS onboard architecture for new CCS onboards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Digital registry connected to all trackside systems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All systems of the target architecture based on End-to-end security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Optional products</a:t>
            </a:r>
            <a:r>
              <a:rPr lang="en-GB" sz="2000">
                <a:latin typeface="Arial"/>
                <a:ea typeface="Calibri"/>
                <a:cs typeface="Arial"/>
              </a:rPr>
              <a:t>: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Remote Train Operation (RTO)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Advanced safe train positioning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Advanced DAC/FDFTO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endParaRPr lang="en-GB" sz="200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73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/>
              <a:t>Migration Target A </a:t>
            </a:r>
            <a:r>
              <a:rPr lang="en-GB" sz="1800" b="1">
                <a:solidFill>
                  <a:srgbClr val="FF0000"/>
                </a:solidFill>
              </a:rPr>
              <a:t>(current discussion state)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F75D3FF-9967-D1CA-E10D-95578E61A365}"/>
              </a:ext>
            </a:extLst>
          </p:cNvPr>
          <p:cNvSpPr txBox="1"/>
          <p:nvPr/>
        </p:nvSpPr>
        <p:spPr>
          <a:xfrm>
            <a:off x="1188903" y="1342897"/>
            <a:ext cx="8850447" cy="34210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Title: </a:t>
            </a:r>
            <a:r>
              <a:rPr lang="en-GB" sz="2000">
                <a:latin typeface="Arial"/>
                <a:ea typeface="Calibri"/>
                <a:cs typeface="Arial"/>
              </a:rPr>
              <a:t>Automated European Railway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Timing</a:t>
            </a:r>
            <a:r>
              <a:rPr lang="en-GB" sz="2000">
                <a:latin typeface="Arial"/>
                <a:ea typeface="Calibri"/>
                <a:cs typeface="Arial"/>
              </a:rPr>
              <a:t>: Independent. Application in specific areas.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 b="1">
                <a:latin typeface="Arial"/>
                <a:ea typeface="Calibri"/>
                <a:cs typeface="Arial"/>
              </a:rPr>
              <a:t>Available Products</a:t>
            </a:r>
            <a:r>
              <a:rPr lang="en-GB" sz="2000">
                <a:latin typeface="Arial"/>
                <a:ea typeface="Calibri"/>
                <a:cs typeface="Arial"/>
              </a:rPr>
              <a:t>: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FRMCS-only CCS trackside/onboard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ATO </a:t>
            </a:r>
            <a:r>
              <a:rPr lang="en-GB" sz="2000" err="1">
                <a:latin typeface="Arial"/>
                <a:ea typeface="Calibri"/>
                <a:cs typeface="Arial"/>
              </a:rPr>
              <a:t>GoA</a:t>
            </a:r>
            <a:r>
              <a:rPr lang="en-GB" sz="2000">
                <a:latin typeface="Arial"/>
                <a:ea typeface="Calibri"/>
                <a:cs typeface="Arial"/>
              </a:rPr>
              <a:t> 3/4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r>
              <a:rPr lang="en-GB" sz="2000">
                <a:latin typeface="Arial"/>
                <a:ea typeface="Calibri"/>
                <a:cs typeface="Arial"/>
              </a:rPr>
              <a:t>Digital register share for all applications, incl. onboard</a:t>
            </a:r>
          </a:p>
          <a:p>
            <a:pPr marL="685800" lvl="1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endParaRPr lang="en-GB" sz="2000">
              <a:latin typeface="Arial"/>
              <a:ea typeface="Calibri"/>
              <a:cs typeface="Arial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Clr>
                <a:srgbClr val="91CB60"/>
              </a:buClr>
              <a:buFont typeface="Wingdings" panose="05000000000000000000" pitchFamily="2" charset="2"/>
              <a:buChar char="Ø"/>
            </a:pPr>
            <a:endParaRPr lang="en-GB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3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 dirty="0"/>
              <a:t>Voting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E58768-FD4B-66A9-E11B-845AD5C8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978947"/>
            <a:ext cx="5809275" cy="41715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4ECAEF-5F63-0329-C55A-766574F6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64" y="3802288"/>
            <a:ext cx="5507736" cy="30557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35F1D3-0B7D-CBA3-2812-6EF89CD5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205" y="620145"/>
            <a:ext cx="5397795" cy="33106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D53BD37-74CE-B85F-81F7-01A2B53B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53" y="2411516"/>
            <a:ext cx="6271032" cy="39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3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 dirty="0"/>
              <a:t>Voting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D0BE99-906B-6C42-3EE3-8AF9AAC3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5" y="978946"/>
            <a:ext cx="10938865" cy="52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 dirty="0"/>
              <a:t>Voting: CCS trackside migration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D42EE5-1127-F3FD-0767-AE43992B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27" y="1143390"/>
            <a:ext cx="10990999" cy="53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8A3689F-A1B8-45B4-B7DE-FA981F01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1382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3200" b="1" dirty="0"/>
              <a:t>Voting: CCS onboard migration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2CCFBD-E755-760E-9A8B-BC9B468C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9" y="1216162"/>
            <a:ext cx="11730975" cy="56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8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 titl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BC5296-AC36-4CC5-8539-A4E562C790FD}" vid="{BE5D6835-7D72-4291-AA2C-BA8E5552911C}"/>
    </a:ext>
  </a:extLst>
</a:theme>
</file>

<file path=ppt/theme/theme2.xml><?xml version="1.0" encoding="utf-8"?>
<a:theme xmlns:a="http://schemas.openxmlformats.org/drawingml/2006/main" name="Blue titl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BBC5296-AC36-4CC5-8539-A4E562C790FD}" vid="{A042F817-7702-4AFA-92DF-D507F96BC562}"/>
    </a:ext>
  </a:extLst>
</a:theme>
</file>

<file path=ppt/theme/theme3.xml><?xml version="1.0" encoding="utf-8"?>
<a:theme xmlns:a="http://schemas.openxmlformats.org/drawingml/2006/main" name="Whit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C1D3E"/>
            </a:solidFill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BBC5296-AC36-4CC5-8539-A4E562C790FD}" vid="{9BCD671C-D32F-487F-96FD-121AE83B1704}"/>
    </a:ext>
  </a:extLst>
</a:theme>
</file>

<file path=ppt/theme/theme4.xml><?xml version="1.0" encoding="utf-8"?>
<a:theme xmlns:a="http://schemas.openxmlformats.org/drawingml/2006/main" name="Blue">
  <a:themeElements>
    <a:clrScheme name="Personnalisé 1">
      <a:dk1>
        <a:srgbClr val="0C1D3E"/>
      </a:dk1>
      <a:lt1>
        <a:sysClr val="window" lastClr="FFFFFF"/>
      </a:lt1>
      <a:dk2>
        <a:srgbClr val="0C1D3E"/>
      </a:dk2>
      <a:lt2>
        <a:srgbClr val="FFFFFF"/>
      </a:lt2>
      <a:accent1>
        <a:srgbClr val="97C62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uropesRa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C1D3E"/>
            </a:solidFill>
            <a:ea typeface="Calibri" panose="020F0502020204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BBC5296-AC36-4CC5-8539-A4E562C790FD}" vid="{38437521-70AB-4206-879E-5B13BC11C6B8}"/>
    </a:ext>
  </a:extLst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ail PPT.potx" id="{985D271E-8EB3-42A5-BEDC-C12F617D4C68}" vid="{01FD7321-A1E2-4FAE-9ECC-D8837CFE4BC5}"/>
    </a:ext>
  </a:extLst>
</a:theme>
</file>

<file path=ppt/theme/theme7.xml><?xml version="1.0" encoding="utf-8"?>
<a:theme xmlns:a="http://schemas.openxmlformats.org/drawingml/2006/main" name="1_Mai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BD80524-6037-4E14-90B9-C4D4F155586C}" vid="{8DB48C81-A273-4517-9325-AF7845DD7FD3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cc6a66-b542-43f0-badd-23106e4dbc77" xsi:nil="true"/>
    <lcf76f155ced4ddcb4097134ff3c332f xmlns="7108895b-886d-4b3e-82ed-74539e42721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5543696A6174589AAD11802AD7CB1" ma:contentTypeVersion="14" ma:contentTypeDescription="Create a new document." ma:contentTypeScope="" ma:versionID="ff25667fe2dc5e94edabe660d2867350">
  <xsd:schema xmlns:xsd="http://www.w3.org/2001/XMLSchema" xmlns:xs="http://www.w3.org/2001/XMLSchema" xmlns:p="http://schemas.microsoft.com/office/2006/metadata/properties" xmlns:ns2="7108895b-886d-4b3e-82ed-74539e427214" xmlns:ns3="9acc6a66-b542-43f0-badd-23106e4dbc77" targetNamespace="http://schemas.microsoft.com/office/2006/metadata/properties" ma:root="true" ma:fieldsID="73ae5ba0b540285aa0a7467aa2de7c93" ns2:_="" ns3:_="">
    <xsd:import namespace="7108895b-886d-4b3e-82ed-74539e427214"/>
    <xsd:import namespace="9acc6a66-b542-43f0-badd-23106e4dbc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895b-886d-4b3e-82ed-74539e427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c8654f-099b-4fbc-bac7-8913d318b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6a66-b542-43f0-badd-23106e4d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1004ef3-3553-43d0-b9b3-5db151b4a75f}" ma:internalName="TaxCatchAll" ma:showField="CatchAllData" ma:web="9acc6a66-b542-43f0-badd-23106e4d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EAD078-793F-4468-B470-9B0B16835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E6C19-B08C-4E2A-940F-AC40BC78DAA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108895b-886d-4b3e-82ed-74539e427214"/>
    <ds:schemaRef ds:uri="http://schemas.microsoft.com/office/infopath/2007/PartnerControls"/>
    <ds:schemaRef ds:uri="9acc6a66-b542-43f0-badd-23106e4dbc77"/>
    <ds:schemaRef ds:uri="http://purl.org/dc/terms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648D17-8043-4BD1-9AE0-512E5B005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8895b-886d-4b3e-82ed-74539e427214"/>
    <ds:schemaRef ds:uri="9acc6a66-b542-43f0-badd-23106e4db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EU_Rail PPT</Template>
  <TotalTime>0</TotalTime>
  <Words>339</Words>
  <Application>Microsoft Macintosh PowerPoint</Application>
  <PresentationFormat>Breitbild</PresentationFormat>
  <Paragraphs>71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White title</vt:lpstr>
      <vt:lpstr>Blue title</vt:lpstr>
      <vt:lpstr>White</vt:lpstr>
      <vt:lpstr>Blue</vt:lpstr>
      <vt:lpstr>Benutzerdefiniertes Design</vt:lpstr>
      <vt:lpstr>Main template</vt:lpstr>
      <vt:lpstr>1_Main template</vt:lpstr>
      <vt:lpstr>think-cell Folie</vt:lpstr>
      <vt:lpstr>PowerPoint-Präsentation</vt:lpstr>
      <vt:lpstr>“Migration”</vt:lpstr>
      <vt:lpstr>Migration Target 1 (current discussion state)</vt:lpstr>
      <vt:lpstr>Migration Target 2 (current discussion state)</vt:lpstr>
      <vt:lpstr>Migration Target A (current discussion state)</vt:lpstr>
      <vt:lpstr>Voting</vt:lpstr>
      <vt:lpstr>Voting</vt:lpstr>
      <vt:lpstr>Voting: CCS trackside migration</vt:lpstr>
      <vt:lpstr>Voting: CCS onboard migration</vt:lpstr>
      <vt:lpstr>Voting: ATO GoA 3/4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LITVINA Zanda (EU-RAIL)</dc:creator>
  <cp:lastModifiedBy>Schmidt Steffen (I-NAT-BST-AR-ERTM)</cp:lastModifiedBy>
  <cp:revision>16</cp:revision>
  <dcterms:created xsi:type="dcterms:W3CDTF">2022-05-31T12:26:01Z</dcterms:created>
  <dcterms:modified xsi:type="dcterms:W3CDTF">2024-04-23T22:00:50Z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0x0101004FF5543696A6174589AAD11802AD7CB1</vt:lpwstr>
  </property>
  <property fmtid="{D5CDD505-2E9C-101B-9397-08002B2CF9AE}" pid="3" name="MediaServiceImageTags">
    <vt:lpwstr/>
  </property>
  <property fmtid="{D5CDD505-2E9C-101B-9397-08002B2CF9AE}" pid="4" name="TmpVertraulichkeit">
    <vt:lpwstr/>
  </property>
  <property fmtid="{D5CDD505-2E9C-101B-9397-08002B2CF9AE}" pid="5" name="TmpStatus">
    <vt:lpwstr/>
  </property>
</Properties>
</file>