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15.xml" ContentType="application/vnd.openxmlformats-officedocument.theme+xml"/>
  <Override PartName="/ppt/theme/theme16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44.xml" ContentType="application/vnd.openxmlformats-officedocument.presentationml.tags+xml"/>
  <Override PartName="/ppt/tags/tag55.xml" ContentType="application/vnd.openxmlformats-officedocument.presentationml.tags+xml"/>
  <Override PartName="/ppt/tags/tag26.xml" ContentType="application/vnd.openxmlformats-officedocument.presentationml.tags+xml"/>
  <Override PartName="/ppt/tags/tag56.xml" ContentType="application/vnd.openxmlformats-officedocument.presentationml.tags+xml"/>
  <Override PartName="/ppt/tags/tag25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7.xml" ContentType="application/vnd.openxmlformats-officedocument.presentationml.tags+xml"/>
  <Override PartName="/ppt/tags/tag40.xml" ContentType="application/vnd.openxmlformats-officedocument.presentationml.tags+xml"/>
  <Override PartName="/ppt/tags/tag30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41.xml" ContentType="application/vnd.openxmlformats-officedocument.presentationml.tags+xml"/>
  <Override PartName="/ppt/tags/tag31.xml" ContentType="application/vnd.openxmlformats-officedocument.presentationml.tags+xml"/>
  <Override PartName="/ppt/tags/tag36.xml" ContentType="application/vnd.openxmlformats-officedocument.presentationml.tags+xml"/>
  <Override PartName="/ppt/tags/tag42.xml" ContentType="application/vnd.openxmlformats-officedocument.presentationml.tags+xml"/>
  <Override PartName="/ppt/tags/tag8.xml" ContentType="application/vnd.openxmlformats-officedocument.presentationml.tags+xml"/>
  <Override PartName="/ppt/tags/tag28.xml" ContentType="application/vnd.openxmlformats-officedocument.presentationml.tags+xml"/>
  <Override PartName="/ppt/tags/tag32.xml" ContentType="application/vnd.openxmlformats-officedocument.presentationml.tags+xml"/>
  <Override PartName="/ppt/tags/tag37.xml" ContentType="application/vnd.openxmlformats-officedocument.presentationml.tags+xml"/>
  <Override PartName="/ppt/tags/tag33.xml" ContentType="application/vnd.openxmlformats-officedocument.presentationml.tags+xml"/>
  <Override PartName="/ppt/tags/tag38.xml" ContentType="application/vnd.openxmlformats-officedocument.presentationml.tags+xml"/>
  <Override PartName="/ppt/tags/tag7.xml" ContentType="application/vnd.openxmlformats-officedocument.presentationml.tags+xml"/>
  <Override PartName="/ppt/tags/tag48.xml" ContentType="application/vnd.openxmlformats-officedocument.presentationml.tags+xml"/>
  <Override PartName="/ppt/tags/tag34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2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tags/tag39.xml" ContentType="application/vnd.openxmlformats-officedocument.presentationml.tags+xml"/>
  <Override PartName="/ppt/tags/tag51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29.xml" ContentType="application/vnd.openxmlformats-officedocument.presentationml.tags+xml"/>
  <Override PartName="/ppt/tags/tag53.xml" ContentType="application/vnd.openxmlformats-officedocument.presentationml.tags+xml"/>
  <Override PartName="/ppt/tags/tag35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685" r:id="rId6"/>
    <p:sldMasterId id="2147483797" r:id="rId7"/>
    <p:sldMasterId id="2147483807" r:id="rId8"/>
    <p:sldMasterId id="2147483808" r:id="rId9"/>
    <p:sldMasterId id="2147483810" r:id="rId10"/>
    <p:sldMasterId id="2147483812" r:id="rId11"/>
    <p:sldMasterId id="2147483814" r:id="rId12"/>
    <p:sldMasterId id="2147483816" r:id="rId13"/>
    <p:sldMasterId id="2147483817" r:id="rId14"/>
    <p:sldMasterId id="2147483818" r:id="rId15"/>
    <p:sldMasterId id="2147483820" r:id="rId16"/>
    <p:sldMasterId id="2147483822" r:id="rId17"/>
    <p:sldMasterId id="2147483824" r:id="rId18"/>
    <p:sldMasterId id="2147483826" r:id="rId19"/>
  </p:sldMasterIdLst>
  <p:notesMasterIdLst>
    <p:notesMasterId r:id="rId34"/>
  </p:notesMasterIdLst>
  <p:handoutMasterIdLst>
    <p:handoutMasterId r:id="rId35"/>
  </p:handoutMasterIdLst>
  <p:sldIdLst>
    <p:sldId id="266" r:id="rId20"/>
    <p:sldId id="1691" r:id="rId21"/>
    <p:sldId id="4152" r:id="rId22"/>
    <p:sldId id="4157" r:id="rId23"/>
    <p:sldId id="1700" r:id="rId24"/>
    <p:sldId id="1699" r:id="rId25"/>
    <p:sldId id="4163" r:id="rId26"/>
    <p:sldId id="4164" r:id="rId27"/>
    <p:sldId id="4156" r:id="rId28"/>
    <p:sldId id="4151" r:id="rId29"/>
    <p:sldId id="1586" r:id="rId30"/>
    <p:sldId id="1550" r:id="rId31"/>
    <p:sldId id="4169" r:id="rId32"/>
    <p:sldId id="274" r:id="rId33"/>
  </p:sldIdLst>
  <p:sldSz cx="12192000" cy="6858000"/>
  <p:notesSz cx="6865938" cy="99949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60D"/>
    <a:srgbClr val="9C2626"/>
    <a:srgbClr val="CCD6CE"/>
    <a:srgbClr val="1B455E"/>
    <a:srgbClr val="E6EEF6"/>
    <a:srgbClr val="65B32E"/>
    <a:srgbClr val="02304C"/>
    <a:srgbClr val="FAEAED"/>
    <a:srgbClr val="FF5465"/>
    <a:srgbClr val="F9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9" autoAdjust="0"/>
    <p:restoredTop sz="94668" autoAdjust="0"/>
  </p:normalViewPr>
  <p:slideViewPr>
    <p:cSldViewPr snapToGrid="0">
      <p:cViewPr varScale="1">
        <p:scale>
          <a:sx n="142" d="100"/>
          <a:sy n="142" d="100"/>
        </p:scale>
        <p:origin x="14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149" d="100"/>
          <a:sy n="149" d="100"/>
        </p:scale>
        <p:origin x="3064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theme" Target="theme/theme1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84970-029F-2231-B29A-66992CA99E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10" y="4"/>
            <a:ext cx="2975239" cy="501480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>
              <a:defRPr sz="1300"/>
            </a:lvl1pPr>
          </a:lstStyle>
          <a:p>
            <a:fld id="{2E07F0EF-4507-4E0D-84F1-8A05E36CF188}" type="datetimeFigureOut">
              <a:rPr lang="en-BE" smtClean="0"/>
              <a:t>06/24/2024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62273-6059-225E-35FB-4C8516AB77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3423"/>
            <a:ext cx="2975239" cy="50147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>
              <a:defRPr sz="1300"/>
            </a:lvl1pPr>
          </a:lstStyle>
          <a:p>
            <a:r>
              <a:rPr lang="en-US"/>
              <a:t>Date and place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5FE31-C0F3-2BAB-3704-5D8D6B3789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10" y="9493423"/>
            <a:ext cx="2975239" cy="50147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>
              <a:defRPr sz="1300"/>
            </a:lvl1pPr>
          </a:lstStyle>
          <a:p>
            <a:fld id="{48C03E17-5F0D-41A8-B3B9-2B0C4E9D6C07}" type="slidenum">
              <a:rPr lang="en-BE" smtClean="0"/>
              <a:t>‹#›</a:t>
            </a:fld>
            <a:endParaRPr lang="en-BE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F57BCC-8EE8-E494-847D-BA946AC22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5239" cy="501480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>
              <a:defRPr sz="1300"/>
            </a:lvl1pPr>
          </a:lstStyle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1382476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0:33:07.2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1940 165,'-6'1,"0"-1,0 2,0-1,0 1,-9 4,-19 4,-36 1,1-3,-94-1,-479 6,168-8,275-6,175 1,-2 0,1 0,-37-6,55 4,-1 1,1-1,-1-1,1 1,0-1,0-1,0 1,1-1,-1 0,1 0,0-1,-8-7,13 11,0 0,0 0,0 0,1 0,-1 0,0 0,1 0,-1 0,1 0,-1 0,1 0,-1-1,1 1,0 0,-1 0,1 0,0-1,0 1,0 0,0 0,0-1,1-1,0 1,-1 0,1 0,1-1,-1 1,0 0,0 0,1 0,-1 1,1-1,-1 0,3-1,6-5,-1 1,1 1,19-10,40-12,-48 21,35-18,-47 21,-1 0,1 1,-1 0,1 0,0 1,0 0,18-1,4 2,31 3,-6 1,12-2,0 3,86 16,-23 0,-74-15,101-5,-64-2,546 2,-621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0:33:13.61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1956 84,'-1'1,"1"-1,0 1,0 0,0-1,-1 1,1-1,0 1,-1-1,1 1,0-1,-1 1,1-1,-1 1,1-1,-1 1,1-1,-1 0,1 1,-1-1,1 0,-1 0,1 1,-1-1,0 0,1 0,-1 0,-1 1,-19 2,17-3,-133 2,86-2,40-1,0 0,0-1,0-1,0 1,-11-6,9 4,0 0,-27-4,2 5,-144-10,-103-6,-188 5,319 15,124 0,-4-1,1-1,-60-8,58 4,0 2,0 1,-41 4,12-1,45-1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0:33:16.86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1587 0,'-1'1,"1"-1,0 1,0 0,-1-1,1 1,0-1,-1 1,1-1,-1 1,1-1,-1 1,1-1,-1 1,1-1,-1 0,1 1,-1-1,0 0,1 1,-1-1,0 0,1 0,-1 0,1 1,-1-1,-1 0,-21 3,19-3,-244 4,133-6,46 6,1 3,-122 28,86-13,57-12,19-4,0-1,-1-1,-33 0,-476-5,520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10:33:38.0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17,'367'1,"404"-2,-493-7,97-1,616 10,-977-1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5239" cy="501480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 rtl="0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4"/>
            <a:ext cx="2975239" cy="501480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 rtl="0">
              <a:defRPr sz="1300"/>
            </a:lvl1pPr>
          </a:lstStyle>
          <a:p>
            <a:fld id="{7E4BE29C-C5D5-4C40-9CAC-5BB93AD0FB7D}" type="datetimeFigureOut">
              <a:rPr lang="en-GB" smtClean="0"/>
              <a:pPr/>
              <a:t>24/06/2024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47775"/>
            <a:ext cx="59991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6" tIns="48168" rIns="96336" bIns="48168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049"/>
            <a:ext cx="5492750" cy="3935493"/>
          </a:xfrm>
          <a:prstGeom prst="rect">
            <a:avLst/>
          </a:prstGeom>
        </p:spPr>
        <p:txBody>
          <a:bodyPr vert="horz" lIns="96336" tIns="48168" rIns="96336" bIns="48168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3"/>
            <a:ext cx="2975239" cy="50147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 rtl="0">
              <a:defRPr sz="1300"/>
            </a:lvl1pPr>
          </a:lstStyle>
          <a:p>
            <a:r>
              <a:rPr lang="en-GB"/>
              <a:t>Date and place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493423"/>
            <a:ext cx="2975239" cy="501479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 rtl="0">
              <a:defRPr sz="1300"/>
            </a:lvl1pPr>
          </a:lstStyle>
          <a:p>
            <a:fld id="{C5A580D8-E5F2-453B-A057-8B3D66DBF4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0444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Date and 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80D8-E5F2-453B-A057-8B3D66DBF43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57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Date and 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80D8-E5F2-453B-A057-8B3D66DBF43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9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Interoperability gaps to be closed on these levels…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Date and place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80D8-E5F2-453B-A057-8B3D66DBF43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71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Date and 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80D8-E5F2-453B-A057-8B3D66DBF43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9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dirty="0"/>
              <a:t>Date and 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A580D8-E5F2-453B-A057-8B3D66DBF43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1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emf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12" Type="http://schemas.openxmlformats.org/officeDocument/2006/relationships/image" Target="../media/image5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6" Type="http://schemas.openxmlformats.org/officeDocument/2006/relationships/image" Target="../media/image14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06A08A-4625-7DC5-6CC1-52ABB491CA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438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1466544-D853-4FEB-946E-004431C70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4688" r="34936"/>
          <a:stretch/>
        </p:blipFill>
        <p:spPr>
          <a:xfrm>
            <a:off x="7729927" y="0"/>
            <a:ext cx="4462073" cy="4479064"/>
          </a:xfrm>
          <a:prstGeom prst="rect">
            <a:avLst/>
          </a:prstGeom>
        </p:spPr>
      </p:pic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BE826A7B-16E4-46BB-9937-832A9E3ACD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2809" y="1190270"/>
            <a:ext cx="4927730" cy="4917828"/>
          </a:xfrm>
          <a:custGeom>
            <a:avLst/>
            <a:gdLst>
              <a:gd name="connsiteX0" fmla="*/ 2275860 w 4551362"/>
              <a:gd name="connsiteY0" fmla="*/ 0 h 4551363"/>
              <a:gd name="connsiteX1" fmla="*/ 4540170 w 4551362"/>
              <a:gd name="connsiteY1" fmla="*/ 2043347 h 4551363"/>
              <a:gd name="connsiteX2" fmla="*/ 4551362 w 4551362"/>
              <a:gd name="connsiteY2" fmla="*/ 2264991 h 4551363"/>
              <a:gd name="connsiteX3" fmla="*/ 4551362 w 4551362"/>
              <a:gd name="connsiteY3" fmla="*/ 2287131 h 4551363"/>
              <a:gd name="connsiteX4" fmla="*/ 4540170 w 4551362"/>
              <a:gd name="connsiteY4" fmla="*/ 2508775 h 4551363"/>
              <a:gd name="connsiteX5" fmla="*/ 2508574 w 4551362"/>
              <a:gd name="connsiteY5" fmla="*/ 4540371 h 4551363"/>
              <a:gd name="connsiteX6" fmla="*/ 2290890 w 4551362"/>
              <a:gd name="connsiteY6" fmla="*/ 4551363 h 4551363"/>
              <a:gd name="connsiteX7" fmla="*/ 2260830 w 4551362"/>
              <a:gd name="connsiteY7" fmla="*/ 4551363 h 4551363"/>
              <a:gd name="connsiteX8" fmla="*/ 2043146 w 4551362"/>
              <a:gd name="connsiteY8" fmla="*/ 4540371 h 4551363"/>
              <a:gd name="connsiteX9" fmla="*/ 11550 w 4551362"/>
              <a:gd name="connsiteY9" fmla="*/ 2508775 h 4551363"/>
              <a:gd name="connsiteX10" fmla="*/ 0 w 4551362"/>
              <a:gd name="connsiteY10" fmla="*/ 2280043 h 4551363"/>
              <a:gd name="connsiteX11" fmla="*/ 0 w 4551362"/>
              <a:gd name="connsiteY11" fmla="*/ 2272080 h 4551363"/>
              <a:gd name="connsiteX12" fmla="*/ 11550 w 4551362"/>
              <a:gd name="connsiteY12" fmla="*/ 2043347 h 4551363"/>
              <a:gd name="connsiteX13" fmla="*/ 2275860 w 4551362"/>
              <a:gd name="connsiteY13" fmla="*/ 0 h 455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51362" h="4551363">
                <a:moveTo>
                  <a:pt x="2275860" y="0"/>
                </a:moveTo>
                <a:cubicBezTo>
                  <a:pt x="3454329" y="0"/>
                  <a:pt x="4423613" y="895629"/>
                  <a:pt x="4540170" y="2043347"/>
                </a:cubicBezTo>
                <a:lnTo>
                  <a:pt x="4551362" y="2264991"/>
                </a:lnTo>
                <a:lnTo>
                  <a:pt x="4551362" y="2287131"/>
                </a:lnTo>
                <a:lnTo>
                  <a:pt x="4540170" y="2508775"/>
                </a:lnTo>
                <a:cubicBezTo>
                  <a:pt x="4431383" y="3579979"/>
                  <a:pt x="3579777" y="4431585"/>
                  <a:pt x="2508574" y="4540371"/>
                </a:cubicBezTo>
                <a:lnTo>
                  <a:pt x="2290890" y="4551363"/>
                </a:lnTo>
                <a:lnTo>
                  <a:pt x="2260830" y="4551363"/>
                </a:lnTo>
                <a:lnTo>
                  <a:pt x="2043146" y="4540371"/>
                </a:lnTo>
                <a:cubicBezTo>
                  <a:pt x="971943" y="4431585"/>
                  <a:pt x="120337" y="3579979"/>
                  <a:pt x="11550" y="2508775"/>
                </a:cubicBezTo>
                <a:lnTo>
                  <a:pt x="0" y="2280043"/>
                </a:lnTo>
                <a:lnTo>
                  <a:pt x="0" y="2272080"/>
                </a:lnTo>
                <a:lnTo>
                  <a:pt x="11550" y="2043347"/>
                </a:lnTo>
                <a:cubicBezTo>
                  <a:pt x="128107" y="895629"/>
                  <a:pt x="1097391" y="0"/>
                  <a:pt x="2275860" y="0"/>
                </a:cubicBezTo>
                <a:close/>
              </a:path>
            </a:pathLst>
          </a:custGeom>
          <a:solidFill>
            <a:srgbClr val="65B32E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latin typeface="Open Sans Medium"/>
              </a:defRPr>
            </a:lvl1pPr>
          </a:lstStyle>
          <a:p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02697B6-A588-418D-8150-8360D9058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50000"/>
          <a:stretch/>
        </p:blipFill>
        <p:spPr>
          <a:xfrm>
            <a:off x="1225217" y="0"/>
            <a:ext cx="1507957" cy="753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95BB3-49AA-48F2-9CF3-768095E2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4479758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A6EB0-9B71-49C5-99F4-8EBB27F350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93" y="6226232"/>
            <a:ext cx="1910014" cy="4008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6C41D7A-F152-6D9C-C50B-8CF4201326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7040" y="758063"/>
            <a:ext cx="1639030" cy="50156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F0F5EAE-65D6-D06B-F6C8-F97C57B4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4684"/>
          <a:stretch/>
        </p:blipFill>
        <p:spPr>
          <a:xfrm>
            <a:off x="10341620" y="758063"/>
            <a:ext cx="1234449" cy="5015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5357E6-55E2-3630-3D1F-9357360B891C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19DB155A-B60B-B7A2-EBFE-343D6AC4D43D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 rtl="0">
              <a:defRPr sz="1600">
                <a:latin typeface="Open Sans Medium"/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8B33679-0CB5-E8E3-9EA2-92987EBB6B9E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>
          <a:xfrm>
            <a:off x="334879" y="6122218"/>
            <a:ext cx="5134268" cy="322917"/>
          </a:xfrm>
          <a:prstGeom prst="rect">
            <a:avLst/>
          </a:prstGeom>
        </p:spPr>
        <p:txBody>
          <a:bodyPr/>
          <a:lstStyle>
            <a:lvl1pPr algn="l" rtl="0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7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D7B4129-2A63-C548-79CE-8C72BAAB07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9069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D12979B-41E8-F879-CDED-9FEC8BFDDE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0847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0E8D8E4-8F71-1A3E-47FE-D27AE6A18A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9004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4832FE4-71C1-2603-4153-45522A9698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0649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 anchorCtr="0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667" b="1">
                <a:solidFill>
                  <a:schemeClr val="tx1"/>
                </a:solidFill>
                <a:latin typeface="+mn-lt"/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 typeface="Arial" pitchFamily="34" charset="0"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algn="l">
              <a:defRPr sz="2133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AFECF-EF70-2243-B86B-3DB64CEF0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51F0CD-0045-A94C-B03D-BFCA3248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693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DB36CA-EFAE-2E9D-A835-7002A6DFAC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2147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72301807-0D22-46A1-46DF-63214F40AA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8874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F94AAA0-D9FC-086C-2153-5EC0724644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491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92A6B96-6861-2323-E4AE-57399AD73F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8266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C1636F1-0150-80B4-20AA-D642DB8872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946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ctr" anchorCtr="0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 sz="2667" b="1">
                <a:solidFill>
                  <a:schemeClr val="tx1"/>
                </a:solidFill>
                <a:latin typeface="+mn-lt"/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 typeface="Arial" pitchFamily="34" charset="0"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algn="l">
              <a:defRPr sz="2133" b="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AFECF-EF70-2243-B86B-3DB64CEF0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51F0CD-0045-A94C-B03D-BFCA3248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69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s">
    <p:bg>
      <p:bgPr>
        <a:solidFill>
          <a:srgbClr val="F9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4E1BDAD-F866-9B84-6F77-21E57E0E2B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024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C0681C26-2BFC-4B02-BDB0-AC089F1C5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 rot="10800000">
            <a:off x="10816349" y="0"/>
            <a:ext cx="1375360" cy="1375360"/>
          </a:xfrm>
          <a:prstGeom prst="rect">
            <a:avLst/>
          </a:prstGeom>
        </p:spPr>
      </p:pic>
      <p:sp>
        <p:nvSpPr>
          <p:cNvPr id="23" name="Table Placeholder 22">
            <a:extLst>
              <a:ext uri="{FF2B5EF4-FFF2-40B4-BE49-F238E27FC236}">
                <a16:creationId xmlns:a16="http://schemas.microsoft.com/office/drawing/2014/main" id="{C4E2D344-3F94-460A-A686-9C29DF9914F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79531" y="1987476"/>
            <a:ext cx="3444918" cy="673016"/>
          </a:xfrm>
          <a:prstGeom prst="rect">
            <a:avLst/>
          </a:prstGeom>
          <a:solidFill>
            <a:srgbClr val="F9FAFD"/>
          </a:solidFill>
          <a:ln>
            <a:solidFill>
              <a:srgbClr val="02304C"/>
            </a:solidFill>
          </a:ln>
        </p:spPr>
        <p:txBody>
          <a:bodyPr/>
          <a:lstStyle>
            <a:lvl1pPr>
              <a:defRPr sz="1400">
                <a:solidFill>
                  <a:schemeClr val="bg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F55A5-3F2E-BB8E-6B1F-ECFE9FD1F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19116-5064-3F50-6443-55EAE21AF69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 rtl="0">
              <a:defRPr sz="1600">
                <a:latin typeface="Open Sans Medium"/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DBDA4-0C7A-593C-EF2E-DB24B184B9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 rtl="0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76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7FB2CA7-8B10-97A8-5BE0-F82761322B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223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BA2A7AF-DF13-A570-B614-4C07FB679C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 rtl="0">
              <a:defRPr sz="1600">
                <a:latin typeface="Open Sans Medium"/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74B3052-A8DF-CCE7-BFE7-1038004BA66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 rtl="0">
              <a:defRPr sz="1600" b="1">
                <a:solidFill>
                  <a:srgbClr val="02304C"/>
                </a:solidFill>
                <a:latin typeface="Open Sans Medium"/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B987C3-9D83-1811-55C6-2AF20ED48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50000"/>
          <a:stretch/>
        </p:blipFill>
        <p:spPr>
          <a:xfrm rot="10800000">
            <a:off x="10816349" y="0"/>
            <a:ext cx="1375360" cy="13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8202AF7-82AF-C0EB-939F-F6F1BBCA5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1456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86DA5E6-A277-1237-88B6-F548F492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114B1-9205-B67E-4519-0823F55D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96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tex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F312E9E-5C5C-62B1-8444-E4FB51F7C8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3686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2E0A6AA-83F2-4C65-AB6A-80546D9BF4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49791"/>
          <a:stretch/>
        </p:blipFill>
        <p:spPr>
          <a:xfrm rot="10800000">
            <a:off x="10816640" y="0"/>
            <a:ext cx="1375360" cy="138112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233B5-564B-42D0-91A2-B4FBD36921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970" y="2157413"/>
            <a:ext cx="7371013" cy="2639176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B98F04F-65D9-400D-B963-CE678028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70" y="346061"/>
            <a:ext cx="8351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rtl="0">
              <a:defRPr sz="3800" b="1">
                <a:latin typeface="Open Sans Medium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9A28099-66FF-8EE3-96D0-BD622D3D826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  <a:prstGeom prst="rect">
            <a:avLst/>
          </a:prstGeom>
        </p:spPr>
        <p:txBody>
          <a:bodyPr/>
          <a:lstStyle>
            <a:lvl1pPr rtl="0">
              <a:defRPr sz="1600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36FF06-17DE-ADF5-CC9C-91B13A2192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4879" y="6122218"/>
            <a:ext cx="4114800" cy="322917"/>
          </a:xfrm>
          <a:prstGeom prst="rect">
            <a:avLst/>
          </a:prstGeom>
        </p:spPr>
        <p:txBody>
          <a:bodyPr/>
          <a:lstStyle>
            <a:lvl1pPr algn="l" rtl="0">
              <a:defRPr sz="1600" b="1">
                <a:solidFill>
                  <a:schemeClr val="bg1"/>
                </a:solidFill>
                <a:latin typeface="Open Sans Medium"/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94039-6820-5F1D-5EB6-0109F75ED216}"/>
              </a:ext>
            </a:extLst>
          </p:cNvPr>
          <p:cNvGrpSpPr/>
          <p:nvPr userDrawn="1"/>
        </p:nvGrpSpPr>
        <p:grpSpPr>
          <a:xfrm>
            <a:off x="5485092" y="6310138"/>
            <a:ext cx="1224048" cy="374572"/>
            <a:chOff x="9937040" y="758063"/>
            <a:chExt cx="1639030" cy="501561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748F3E6-C7B4-E07A-0262-204A21013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37040" y="758063"/>
              <a:ext cx="1639030" cy="501561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97463D1-927D-C4F0-212D-A0DDEFBC50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684"/>
            <a:stretch/>
          </p:blipFill>
          <p:spPr>
            <a:xfrm>
              <a:off x="10341620" y="758063"/>
              <a:ext cx="1234449" cy="5015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92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D21A3C7-7A84-CC38-876B-97E3FBCFB7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7696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6C10A741-3D61-49CF-A5B6-9FC67C402C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b="49791"/>
          <a:stretch/>
        </p:blipFill>
        <p:spPr>
          <a:xfrm>
            <a:off x="0" y="5476874"/>
            <a:ext cx="1375360" cy="138112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8AA04F-99C9-48A0-AD83-9E8538386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121" y="3155761"/>
            <a:ext cx="4479758" cy="546478"/>
          </a:xfrm>
          <a:prstGeom prst="rect">
            <a:avLst/>
          </a:prstGeom>
        </p:spPr>
        <p:txBody>
          <a:bodyPr vert="horz"/>
          <a:lstStyle>
            <a:lvl1pPr algn="ctr" rtl="0">
              <a:defRPr/>
            </a:lvl1pPr>
          </a:lstStyle>
          <a:p>
            <a:r>
              <a:rPr lang="en-GB" dirty="0"/>
              <a:t>Click to edit Thank You message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44A42-50AA-4125-8E63-559CCB03ACA1}"/>
              </a:ext>
            </a:extLst>
          </p:cNvPr>
          <p:cNvGrpSpPr/>
          <p:nvPr userDrawn="1"/>
        </p:nvGrpSpPr>
        <p:grpSpPr>
          <a:xfrm>
            <a:off x="5276485" y="758063"/>
            <a:ext cx="1639030" cy="501561"/>
            <a:chOff x="9937040" y="758063"/>
            <a:chExt cx="1639030" cy="5015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F69EE71-B55D-452B-89BA-036A82B1FE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37040" y="758063"/>
              <a:ext cx="1639030" cy="501561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2F2A3BD-CD3F-4F7F-A195-728080DE5B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4684"/>
            <a:stretch/>
          </p:blipFill>
          <p:spPr>
            <a:xfrm>
              <a:off x="10341620" y="758063"/>
              <a:ext cx="1234449" cy="501561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2DA2EEB9-27F2-4AD9-A353-D9F57787B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50000"/>
          <a:stretch/>
        </p:blipFill>
        <p:spPr>
          <a:xfrm>
            <a:off x="1375360" y="0"/>
            <a:ext cx="1236299" cy="6181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CB625F4-AA87-4DDE-829F-E7BB3EBB1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34688" r="34936"/>
          <a:stretch/>
        </p:blipFill>
        <p:spPr>
          <a:xfrm>
            <a:off x="10189028" y="0"/>
            <a:ext cx="2002971" cy="2010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E3049A-B059-457D-8BA1-8E924478BF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93" y="6219193"/>
            <a:ext cx="1910014" cy="4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9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9CDC128-4352-ADFA-6A80-5A9E7553D9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285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E4F1357-35EC-9EDD-2CED-36C0CB16F6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76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3760857-D4A4-4EE9-990E-22B4B681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Klik om stijl te bewerken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DC57F-E0FA-4270-9183-6396E15248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/>
              <a:t>Klikken om de tekststijl van het model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E2AB32-E378-405A-BA28-48C8B806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47FA97-733D-4587-9F95-CD92DA19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446695-79ED-45A7-A58B-D8FB9B55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34B13C7C-280E-4B26-AFA0-EE929900AC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12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734ABFB-87BB-8F4F-0ED7-61F8E3A809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768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7381" y="6480000"/>
            <a:ext cx="7440000" cy="180000"/>
          </a:xfrm>
        </p:spPr>
        <p:txBody>
          <a:bodyPr/>
          <a:lstStyle>
            <a:lvl1pPr rtl="0">
              <a:defRPr/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21D0C53-F489-2644-B271-69238D514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688677-ACFB-1546-BB66-A96C0E4742F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DF8D9D5-A59E-EA4F-BBDB-BA05293D3F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2011" y="1488000"/>
            <a:ext cx="5472000" cy="4749312"/>
          </a:xfrm>
        </p:spPr>
        <p:txBody>
          <a:bodyPr/>
          <a:lstStyle>
            <a:lvl1pPr rtl="0">
              <a:defRPr sz="2667" b="1">
                <a:solidFill>
                  <a:schemeClr val="tx1"/>
                </a:solidFill>
              </a:defRPr>
            </a:lvl1pPr>
            <a:lvl2pPr marL="0" indent="0" algn="l" rtl="0">
              <a:buClr>
                <a:srgbClr val="5AAD41"/>
              </a:buClr>
              <a:buFontTx/>
              <a:buNone/>
              <a:defRPr sz="2400" b="0" cap="all" baseline="0">
                <a:solidFill>
                  <a:srgbClr val="5AAD41"/>
                </a:solidFill>
              </a:defRPr>
            </a:lvl2pPr>
            <a:lvl3pPr marL="0" indent="0" algn="l" rtl="0">
              <a:buClr>
                <a:srgbClr val="5AAD41"/>
              </a:buClr>
              <a:buFontTx/>
              <a:buNone/>
              <a:defRPr sz="2400" b="0" cap="none" baseline="0">
                <a:solidFill>
                  <a:schemeClr val="tx1"/>
                </a:solidFill>
              </a:defRPr>
            </a:lvl3pPr>
            <a:lvl4pPr marL="959952" indent="-380982" algn="l" rtl="0">
              <a:spcBef>
                <a:spcPts val="267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4pPr>
            <a:lvl5pPr marL="1919904" indent="-380982" algn="l" rtl="0">
              <a:spcBef>
                <a:spcPts val="533"/>
              </a:spcBef>
              <a:buClr>
                <a:srgbClr val="5AAD41"/>
              </a:buClr>
              <a:buFont typeface="Arial" panose="020B0604020202020204" pitchFamily="34" charset="0"/>
              <a:buChar char="•"/>
              <a:defRPr sz="2133" b="0" cap="none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9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8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ags" Target="../tags/tag25.xml"/><Relationship Id="rId1" Type="http://schemas.openxmlformats.org/officeDocument/2006/relationships/theme" Target="../theme/theme11.x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8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7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8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7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8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7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8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643B6C7-2076-C823-2A0F-0CAF7EB1D6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79834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B6FD1F-329F-43E8-A4FA-C6DA9160F02A}"/>
              </a:ext>
            </a:extLst>
          </p:cNvPr>
          <p:cNvSpPr txBox="1">
            <a:spLocks/>
          </p:cNvSpPr>
          <p:nvPr userDrawn="1"/>
        </p:nvSpPr>
        <p:spPr>
          <a:xfrm>
            <a:off x="8931442" y="6300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65601-5AE2-46FC-B138-694DDD2B510D}" type="slidenum">
              <a:rPr kumimoji="0" lang="en-GB" sz="1200" b="1" i="0" u="none" strike="noStrike" kern="1200" cap="none" spc="150" normalizeH="0" baseline="0" noProof="0" smtClean="0">
                <a:ln>
                  <a:noFill/>
                </a:ln>
                <a:solidFill>
                  <a:srgbClr val="02304C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150" normalizeH="0" baseline="0" noProof="0" dirty="0">
              <a:ln>
                <a:noFill/>
              </a:ln>
              <a:solidFill>
                <a:srgbClr val="02304C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F47D9-3684-4D8B-A868-ED3401AA363B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92991" y="6491024"/>
            <a:ext cx="499010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49B757-3AD5-F823-8401-AC7AF9B2C020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rgbClr val="65B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70" r:id="rId3"/>
    <p:sldLayoutId id="2147483691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Medium" pitchFamily="2" charset="0"/>
          <a:ea typeface="Open Sans Medium" pitchFamily="2" charset="0"/>
          <a:cs typeface="Open Sans Medium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18276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7959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4760776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23619715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3861208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713939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0328341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3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0DA34C-807F-E9C3-8E79-F4E03B8826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6001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AEAE-7C10-4C00-B8FD-623A0B6EF8AC}"/>
              </a:ext>
            </a:extLst>
          </p:cNvPr>
          <p:cNvSpPr txBox="1">
            <a:spLocks/>
          </p:cNvSpPr>
          <p:nvPr userDrawn="1"/>
        </p:nvSpPr>
        <p:spPr>
          <a:xfrm>
            <a:off x="8931442" y="6300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65601-5AE2-46FC-B138-694DDD2B510D}" type="slidenum">
              <a:rPr kumimoji="0" lang="en-GB" sz="1200" b="0" i="0" u="none" strike="noStrike" kern="1200" cap="none" spc="15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89D59C-0E0A-4163-BDF0-1A446C50424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692991" y="6491024"/>
            <a:ext cx="4990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1207F-32CD-E0ED-F578-CAD490C3D332}"/>
              </a:ext>
            </a:extLst>
          </p:cNvPr>
          <p:cNvCxnSpPr>
            <a:cxnSpLocks/>
          </p:cNvCxnSpPr>
          <p:nvPr userDrawn="1"/>
        </p:nvCxnSpPr>
        <p:spPr>
          <a:xfrm>
            <a:off x="396815" y="6487342"/>
            <a:ext cx="26812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9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3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2443C34-D24F-AC61-FEEF-6EF649098D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30829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85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Open Sans SemiBold" pitchFamily="2" charset="0"/>
          <a:ea typeface="Open Sans SemiBold" pitchFamily="2" charset="0"/>
          <a:cs typeface="Open Sans Semi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664387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841674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4572313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15625451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838000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5E6805-9B12-6E25-FCD9-72922F3F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8587342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5E6805-9B12-6E25-FCD9-72922F3F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0"/>
            <a:ext cx="9840469" cy="1344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2" y="1488000"/>
            <a:ext cx="11137237" cy="472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Fklwdhfjks</a:t>
            </a:r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6000" y="6480000"/>
            <a:ext cx="24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1" y="6480000"/>
            <a:ext cx="792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333" cap="all" baseline="0">
                <a:solidFill>
                  <a:srgbClr val="5AAD41"/>
                </a:solidFill>
              </a:defRPr>
            </a:lvl1pPr>
          </a:lstStyle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566" y="6480000"/>
            <a:ext cx="48005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333" b="0">
                <a:solidFill>
                  <a:schemeClr val="tx1"/>
                </a:solidFill>
              </a:defRPr>
            </a:lvl1pPr>
          </a:lstStyle>
          <a:p>
            <a:fld id="{7087284C-CBB2-4EB5-B969-A1988E2F2A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27711D-917F-753F-5325-655C9306A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4512" y="1034153"/>
            <a:ext cx="1353955" cy="3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7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2400" b="0" i="0" kern="1200" cap="none" baseline="0">
          <a:solidFill>
            <a:schemeClr val="tx1"/>
          </a:solidFill>
          <a:latin typeface="Corbel" pitchFamily="34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r" defTabSz="914377" rtl="0" eaLnBrk="1" latinLnBrk="0" hangingPunct="1">
        <a:spcBef>
          <a:spcPct val="20000"/>
        </a:spcBef>
        <a:buFontTx/>
        <a:buNone/>
        <a:defRPr sz="28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2pPr>
      <a:lvl3pPr marL="914377" indent="0" algn="r" defTabSz="914377" rtl="0" eaLnBrk="1" latinLnBrk="0" hangingPunct="1">
        <a:spcBef>
          <a:spcPct val="20000"/>
        </a:spcBef>
        <a:buFontTx/>
        <a:buNone/>
        <a:defRPr sz="24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3pPr>
      <a:lvl4pPr marL="1371566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4pPr>
      <a:lvl5pPr marL="1828754" indent="0" algn="r" defTabSz="914377" rtl="0" eaLnBrk="1" latinLnBrk="0" hangingPunct="1">
        <a:spcBef>
          <a:spcPct val="20000"/>
        </a:spcBef>
        <a:buFontTx/>
        <a:buNone/>
        <a:defRPr sz="2000" kern="1200" cap="all" baseline="0">
          <a:solidFill>
            <a:srgbClr val="939598"/>
          </a:solidFill>
          <a:latin typeface="Corbel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9.xml"/><Relationship Id="rId7" Type="http://schemas.openxmlformats.org/officeDocument/2006/relationships/image" Target="../media/image1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oleObject" Target="../embeddings/oleObject36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6" Type="http://schemas.openxmlformats.org/officeDocument/2006/relationships/image" Target="../media/image28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4.png"/><Relationship Id="rId18" Type="http://schemas.openxmlformats.org/officeDocument/2006/relationships/image" Target="../media/image23.png"/><Relationship Id="rId3" Type="http://schemas.openxmlformats.org/officeDocument/2006/relationships/tags" Target="../tags/tag46.xml"/><Relationship Id="rId7" Type="http://schemas.openxmlformats.org/officeDocument/2006/relationships/image" Target="../media/image21.emf"/><Relationship Id="rId12" Type="http://schemas.openxmlformats.org/officeDocument/2006/relationships/customXml" Target="../ink/ink2.xml"/><Relationship Id="rId17" Type="http://schemas.openxmlformats.org/officeDocument/2006/relationships/image" Target="../media/image34.png"/><Relationship Id="rId2" Type="http://schemas.openxmlformats.org/officeDocument/2006/relationships/tags" Target="../tags/tag45.xml"/><Relationship Id="rId16" Type="http://schemas.openxmlformats.org/officeDocument/2006/relationships/customXml" Target="../ink/ink4.xml"/><Relationship Id="rId1" Type="http://schemas.openxmlformats.org/officeDocument/2006/relationships/tags" Target="../tags/tag44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5.png"/><Relationship Id="rId10" Type="http://schemas.openxmlformats.org/officeDocument/2006/relationships/customXml" Target="../ink/ink1.xml"/><Relationship Id="rId19" Type="http://schemas.openxmlformats.org/officeDocument/2006/relationships/image" Target="../media/image29.png"/><Relationship Id="rId4" Type="http://schemas.openxmlformats.org/officeDocument/2006/relationships/tags" Target="../tags/tag47.xml"/><Relationship Id="rId9" Type="http://schemas.openxmlformats.org/officeDocument/2006/relationships/image" Target="../media/image33.png"/><Relationship Id="rId1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50.xml"/><Relationship Id="rId7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FCB06DF-EEB3-854C-7363-D008741698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8004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27FE7C5-7B6C-4D4F-BAEC-92D1121944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"/>
          <a:stretch/>
        </p:blipFill>
        <p:spPr>
          <a:xfrm>
            <a:off x="5972809" y="1190270"/>
            <a:ext cx="4927730" cy="49178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B6FFD-CCDE-4EEA-8CB4-A95F483B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7"/>
            <a:ext cx="4731802" cy="1325563"/>
          </a:xfrm>
        </p:spPr>
        <p:txBody>
          <a:bodyPr vert="horz"/>
          <a:lstStyle/>
          <a:p>
            <a:r>
              <a:rPr lang="en-GB" sz="2800" b="1" dirty="0"/>
              <a:t>UIRR Contribution </a:t>
            </a:r>
            <a:br>
              <a:rPr lang="en-GB" sz="2800" b="1" dirty="0"/>
            </a:br>
            <a:r>
              <a:rPr lang="en-GB" sz="2800" b="1" dirty="0"/>
              <a:t>@ Rail Data Forum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47595F-546E-A57C-3CDA-0FEA4921B6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UIRR @ Rail Data Forum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0D7D8C0-AF9D-629C-1B24-694974F7934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34879" y="6516313"/>
            <a:ext cx="2743200" cy="268785"/>
          </a:xfrm>
        </p:spPr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2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3EFB556-3D1A-C37A-D84A-76D67AD13A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038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8D09514-3712-6F0B-E8C0-A806E306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Gaps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4915-CA46-144C-8126-ABECB7EB5E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90D9-2527-7463-617D-C11010BC40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2311FE-9804-4ABC-1EF0-1CB37E6B4CDE}"/>
              </a:ext>
            </a:extLst>
          </p:cNvPr>
          <p:cNvSpPr txBox="1"/>
          <p:nvPr/>
        </p:nvSpPr>
        <p:spPr>
          <a:xfrm>
            <a:off x="838200" y="1449971"/>
            <a:ext cx="113249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Terminal Operator readiness to exchange data with IMs/RUs is very low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International train number (-&gt; changing national train numbers lead to visibility loss) – not thinkable in aviation!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Focused information exchange for terminals (not e-mails for all status updates)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FB61B-5EF2-B5DC-8DAD-9E83451FE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272C28D-869E-6173-E79F-35033EB1C0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272C28D-869E-6173-E79F-35033EB1C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AC3F4DF-A260-C2D9-116C-B7727F91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cQMS</a:t>
            </a:r>
            <a:r>
              <a:rPr lang="en-GB" dirty="0"/>
              <a:t> covers terminal-to-terminal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B6092-743D-54A4-E872-8C2FF4A94E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7FDA5-5854-C6A4-2689-74E40DFA1C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UIRR @ Rail Data Forum</a:t>
            </a:r>
            <a:endParaRPr lang="en-BE" dirty="0"/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AC56D9-1B59-EF9D-E62A-4AAFF90DC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4956"/>
            <a:ext cx="10515600" cy="42571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3D3719-FDA2-DC2D-8404-711AE68771B2}"/>
              </a:ext>
            </a:extLst>
          </p:cNvPr>
          <p:cNvSpPr txBox="1"/>
          <p:nvPr/>
        </p:nvSpPr>
        <p:spPr>
          <a:xfrm>
            <a:off x="787853" y="5712486"/>
            <a:ext cx="5623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Outlook will contain door-to-door inclusion opportunities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4AA4C-FE8F-1EE0-831A-B6D60BB08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F85C581C-EBF0-1566-008E-1833DBA8D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508" y="6265531"/>
            <a:ext cx="1364522" cy="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D0178B86-10A7-BA24-149F-D6504312F1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5" name="Object 44" hidden="1">
                        <a:extLst>
                          <a:ext uri="{FF2B5EF4-FFF2-40B4-BE49-F238E27FC236}">
                            <a16:creationId xmlns:a16="http://schemas.microsoft.com/office/drawing/2014/main" id="{D0178B86-10A7-BA24-149F-D6504312F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0990708-EA71-6AE3-255A-50A2E68D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Conceptual view of reason coding within </a:t>
            </a:r>
            <a:r>
              <a:rPr lang="en-GB" dirty="0" err="1"/>
              <a:t>cQMS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81E5A-380A-1605-D218-67D41473FA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A0855-13C7-1022-FBD7-13568E167D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UIRR @ Rail Data Forum</a:t>
            </a:r>
            <a:endParaRPr lang="en-B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0F5E0-5B63-9513-2D5E-31882C41A248}"/>
              </a:ext>
            </a:extLst>
          </p:cNvPr>
          <p:cNvSpPr/>
          <p:nvPr/>
        </p:nvSpPr>
        <p:spPr>
          <a:xfrm>
            <a:off x="838200" y="1921003"/>
            <a:ext cx="2161845" cy="2527959"/>
          </a:xfrm>
          <a:prstGeom prst="rect">
            <a:avLst/>
          </a:prstGeom>
          <a:solidFill>
            <a:srgbClr val="F5E167"/>
          </a:solidFill>
          <a:ln w="9525">
            <a:solidFill>
              <a:srgbClr val="F5E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CDB5B-498F-F9E8-1887-3ED3AFC4538A}"/>
              </a:ext>
            </a:extLst>
          </p:cNvPr>
          <p:cNvSpPr/>
          <p:nvPr/>
        </p:nvSpPr>
        <p:spPr>
          <a:xfrm>
            <a:off x="3123670" y="1973816"/>
            <a:ext cx="673531" cy="343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MAPPING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E4B2C-9EC9-F2C8-6455-B99C9F6DFF2B}"/>
              </a:ext>
            </a:extLst>
          </p:cNvPr>
          <p:cNvSpPr txBox="1"/>
          <p:nvPr/>
        </p:nvSpPr>
        <p:spPr>
          <a:xfrm>
            <a:off x="923625" y="2129150"/>
            <a:ext cx="409215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CTOs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AA29A-AFEC-2183-FAB5-D6B91A4B876E}"/>
              </a:ext>
            </a:extLst>
          </p:cNvPr>
          <p:cNvSpPr txBox="1"/>
          <p:nvPr/>
        </p:nvSpPr>
        <p:spPr>
          <a:xfrm>
            <a:off x="4034678" y="2489190"/>
            <a:ext cx="228280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>
                <a:solidFill>
                  <a:srgbClr val="5AAD41"/>
                </a:solidFill>
              </a:rPr>
              <a:t>Harmonised Reason Codes 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5567C-349A-1BEF-138C-CDD62E6A414A}"/>
              </a:ext>
            </a:extLst>
          </p:cNvPr>
          <p:cNvSpPr/>
          <p:nvPr/>
        </p:nvSpPr>
        <p:spPr>
          <a:xfrm>
            <a:off x="6533506" y="1973816"/>
            <a:ext cx="648072" cy="3436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MAPPING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74AD-AA06-7277-0D6A-816C3EECFF2B}"/>
              </a:ext>
            </a:extLst>
          </p:cNvPr>
          <p:cNvSpPr txBox="1"/>
          <p:nvPr/>
        </p:nvSpPr>
        <p:spPr>
          <a:xfrm>
            <a:off x="923625" y="2741073"/>
            <a:ext cx="305020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256FA9-5181-C690-ABA4-5E7D7A885FA8}"/>
              </a:ext>
            </a:extLst>
          </p:cNvPr>
          <p:cNvSpPr txBox="1"/>
          <p:nvPr/>
        </p:nvSpPr>
        <p:spPr>
          <a:xfrm>
            <a:off x="923625" y="3352996"/>
            <a:ext cx="34078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400" b="1" dirty="0"/>
              <a:t>RUs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738F25-B244-5F3C-859C-A749B0739A8F}"/>
              </a:ext>
            </a:extLst>
          </p:cNvPr>
          <p:cNvSpPr txBox="1"/>
          <p:nvPr/>
        </p:nvSpPr>
        <p:spPr>
          <a:xfrm>
            <a:off x="923625" y="3964919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IMs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2E06D-95AC-CF7E-1FBD-CF97E739D5C1}"/>
              </a:ext>
            </a:extLst>
          </p:cNvPr>
          <p:cNvSpPr txBox="1"/>
          <p:nvPr/>
        </p:nvSpPr>
        <p:spPr>
          <a:xfrm>
            <a:off x="923625" y="4576842"/>
            <a:ext cx="713337" cy="4308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Shunting</a:t>
            </a:r>
          </a:p>
          <a:p>
            <a:r>
              <a:rPr lang="en-GB" sz="1400" b="1" dirty="0"/>
              <a:t>Yards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20C6A-573E-FE48-2FE1-7D747F7510F3}"/>
              </a:ext>
            </a:extLst>
          </p:cNvPr>
          <p:cNvSpPr txBox="1"/>
          <p:nvPr/>
        </p:nvSpPr>
        <p:spPr>
          <a:xfrm>
            <a:off x="8235033" y="3427441"/>
            <a:ext cx="333874" cy="64633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CTO</a:t>
            </a:r>
          </a:p>
          <a:p>
            <a:endParaRPr lang="en-GB" sz="1400" b="1" dirty="0"/>
          </a:p>
          <a:p>
            <a:r>
              <a:rPr lang="en-GB" sz="1400" b="1" dirty="0"/>
              <a:t>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91E3E-F441-6D59-7CE7-7FA78C480C78}"/>
              </a:ext>
            </a:extLst>
          </p:cNvPr>
          <p:cNvSpPr txBox="1"/>
          <p:nvPr/>
        </p:nvSpPr>
        <p:spPr>
          <a:xfrm>
            <a:off x="8235033" y="4344444"/>
            <a:ext cx="333873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400" b="1" dirty="0"/>
              <a:t>LSP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88BB-171A-1523-C8C5-7C175F321320}"/>
              </a:ext>
            </a:extLst>
          </p:cNvPr>
          <p:cNvSpPr txBox="1"/>
          <p:nvPr/>
        </p:nvSpPr>
        <p:spPr>
          <a:xfrm>
            <a:off x="8235033" y="4830559"/>
            <a:ext cx="602729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Shipper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B6A1A-66B3-34B2-6A25-59E6FA68FAC1}"/>
              </a:ext>
            </a:extLst>
          </p:cNvPr>
          <p:cNvSpPr txBox="1"/>
          <p:nvPr/>
        </p:nvSpPr>
        <p:spPr>
          <a:xfrm>
            <a:off x="8235033" y="2941325"/>
            <a:ext cx="541815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CESAR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9BF70E-5407-A83B-4327-5F2C80E7F5BA}"/>
              </a:ext>
            </a:extLst>
          </p:cNvPr>
          <p:cNvSpPr/>
          <p:nvPr/>
        </p:nvSpPr>
        <p:spPr>
          <a:xfrm>
            <a:off x="4185478" y="283696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598DC5-C6C7-AA36-DF5D-AEDBD0298C69}"/>
              </a:ext>
            </a:extLst>
          </p:cNvPr>
          <p:cNvSpPr/>
          <p:nvPr/>
        </p:nvSpPr>
        <p:spPr>
          <a:xfrm>
            <a:off x="4472911" y="283696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952CF3-0BC5-142D-0BFF-0C39758A635A}"/>
              </a:ext>
            </a:extLst>
          </p:cNvPr>
          <p:cNvSpPr/>
          <p:nvPr/>
        </p:nvSpPr>
        <p:spPr>
          <a:xfrm>
            <a:off x="4762613" y="283696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1774C-88E1-0E32-CB90-AFDC6B4234D9}"/>
              </a:ext>
            </a:extLst>
          </p:cNvPr>
          <p:cNvSpPr/>
          <p:nvPr/>
        </p:nvSpPr>
        <p:spPr>
          <a:xfrm>
            <a:off x="5048375" y="283696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6AFBF8-6957-0E07-182B-920D02874D98}"/>
              </a:ext>
            </a:extLst>
          </p:cNvPr>
          <p:cNvSpPr/>
          <p:nvPr/>
        </p:nvSpPr>
        <p:spPr>
          <a:xfrm>
            <a:off x="5503951" y="2836963"/>
            <a:ext cx="903506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dirty="0">
                <a:solidFill>
                  <a:srgbClr val="5AAD41"/>
                </a:solidFill>
              </a:rPr>
              <a:t>txt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788A23-CF3F-8ECE-CF22-85F85109403E}"/>
              </a:ext>
            </a:extLst>
          </p:cNvPr>
          <p:cNvSpPr txBox="1"/>
          <p:nvPr/>
        </p:nvSpPr>
        <p:spPr>
          <a:xfrm>
            <a:off x="1924994" y="1992763"/>
            <a:ext cx="51616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EDIGES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61733F-982E-BB24-C8D2-4F2EAF9C8379}"/>
              </a:ext>
            </a:extLst>
          </p:cNvPr>
          <p:cNvCxnSpPr>
            <a:cxnSpLocks/>
          </p:cNvCxnSpPr>
          <p:nvPr/>
        </p:nvCxnSpPr>
        <p:spPr>
          <a:xfrm>
            <a:off x="1924994" y="2195947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6DBBEC-8C14-934D-5D05-DB5C5467A776}"/>
              </a:ext>
            </a:extLst>
          </p:cNvPr>
          <p:cNvSpPr txBox="1"/>
          <p:nvPr/>
        </p:nvSpPr>
        <p:spPr>
          <a:xfrm>
            <a:off x="2115751" y="2230670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FCCAB2-8926-B0B3-9EF2-B94025FE1E9D}"/>
              </a:ext>
            </a:extLst>
          </p:cNvPr>
          <p:cNvCxnSpPr>
            <a:cxnSpLocks/>
          </p:cNvCxnSpPr>
          <p:nvPr/>
        </p:nvCxnSpPr>
        <p:spPr>
          <a:xfrm>
            <a:off x="1924994" y="2433854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390D8A7-1262-3A7C-D858-62761270C544}"/>
              </a:ext>
            </a:extLst>
          </p:cNvPr>
          <p:cNvSpPr txBox="1"/>
          <p:nvPr/>
        </p:nvSpPr>
        <p:spPr>
          <a:xfrm>
            <a:off x="2115751" y="2620241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DB26E7-29ED-2AA3-C2B3-693B798AAF7B}"/>
              </a:ext>
            </a:extLst>
          </p:cNvPr>
          <p:cNvCxnSpPr>
            <a:cxnSpLocks/>
          </p:cNvCxnSpPr>
          <p:nvPr/>
        </p:nvCxnSpPr>
        <p:spPr>
          <a:xfrm>
            <a:off x="1924994" y="2823425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C917EA9-53AB-B689-38E6-F1AF0D5BB96D}"/>
              </a:ext>
            </a:extLst>
          </p:cNvPr>
          <p:cNvSpPr txBox="1"/>
          <p:nvPr/>
        </p:nvSpPr>
        <p:spPr>
          <a:xfrm>
            <a:off x="2115751" y="2858148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4EE4379-28D7-B666-9705-87F3C7EA4E0A}"/>
              </a:ext>
            </a:extLst>
          </p:cNvPr>
          <p:cNvCxnSpPr>
            <a:cxnSpLocks/>
          </p:cNvCxnSpPr>
          <p:nvPr/>
        </p:nvCxnSpPr>
        <p:spPr>
          <a:xfrm>
            <a:off x="1924994" y="3061332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C170F8-24C9-6A22-C4C0-A051A673CCA6}"/>
              </a:ext>
            </a:extLst>
          </p:cNvPr>
          <p:cNvSpPr txBox="1"/>
          <p:nvPr/>
        </p:nvSpPr>
        <p:spPr>
          <a:xfrm>
            <a:off x="1917910" y="3260663"/>
            <a:ext cx="530338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TAF-TSI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FC12947-D467-85DA-1557-09B52F950A09}"/>
              </a:ext>
            </a:extLst>
          </p:cNvPr>
          <p:cNvCxnSpPr>
            <a:cxnSpLocks/>
          </p:cNvCxnSpPr>
          <p:nvPr/>
        </p:nvCxnSpPr>
        <p:spPr>
          <a:xfrm>
            <a:off x="1924994" y="3463847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9187657-570D-6F56-D664-319155722798}"/>
              </a:ext>
            </a:extLst>
          </p:cNvPr>
          <p:cNvSpPr txBox="1"/>
          <p:nvPr/>
        </p:nvSpPr>
        <p:spPr>
          <a:xfrm>
            <a:off x="1924994" y="3498570"/>
            <a:ext cx="51616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EDIGES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760D94-91A6-1BBE-7EF5-D6F997A8C71A}"/>
              </a:ext>
            </a:extLst>
          </p:cNvPr>
          <p:cNvCxnSpPr>
            <a:cxnSpLocks/>
          </p:cNvCxnSpPr>
          <p:nvPr/>
        </p:nvCxnSpPr>
        <p:spPr>
          <a:xfrm>
            <a:off x="1924994" y="3701754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67EF0F7-CFF1-D0D9-347E-520A317268D7}"/>
              </a:ext>
            </a:extLst>
          </p:cNvPr>
          <p:cNvSpPr txBox="1"/>
          <p:nvPr/>
        </p:nvSpPr>
        <p:spPr>
          <a:xfrm>
            <a:off x="2115751" y="3869622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1BAF596-AEBD-2327-1CAE-513EB185798F}"/>
              </a:ext>
            </a:extLst>
          </p:cNvPr>
          <p:cNvCxnSpPr>
            <a:cxnSpLocks/>
          </p:cNvCxnSpPr>
          <p:nvPr/>
        </p:nvCxnSpPr>
        <p:spPr>
          <a:xfrm>
            <a:off x="1924994" y="4072806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88ACB18-0238-D8C4-03E9-E14DA470A933}"/>
              </a:ext>
            </a:extLst>
          </p:cNvPr>
          <p:cNvSpPr txBox="1"/>
          <p:nvPr/>
        </p:nvSpPr>
        <p:spPr>
          <a:xfrm>
            <a:off x="2115751" y="4107529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A47029-D31D-AC7C-32F4-E119956AA0CA}"/>
              </a:ext>
            </a:extLst>
          </p:cNvPr>
          <p:cNvCxnSpPr>
            <a:cxnSpLocks/>
          </p:cNvCxnSpPr>
          <p:nvPr/>
        </p:nvCxnSpPr>
        <p:spPr>
          <a:xfrm>
            <a:off x="1924994" y="4310713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71FC6D8-59EC-5598-A9CA-4C7645A90ED0}"/>
              </a:ext>
            </a:extLst>
          </p:cNvPr>
          <p:cNvSpPr txBox="1"/>
          <p:nvPr/>
        </p:nvSpPr>
        <p:spPr>
          <a:xfrm>
            <a:off x="2115751" y="4581804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7AC634A-9071-6824-3A15-C51DA88C5C81}"/>
              </a:ext>
            </a:extLst>
          </p:cNvPr>
          <p:cNvCxnSpPr>
            <a:cxnSpLocks/>
          </p:cNvCxnSpPr>
          <p:nvPr/>
        </p:nvCxnSpPr>
        <p:spPr>
          <a:xfrm>
            <a:off x="1924994" y="4784988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202A530-1AFB-54EF-9636-AC5E42EC591E}"/>
              </a:ext>
            </a:extLst>
          </p:cNvPr>
          <p:cNvSpPr txBox="1"/>
          <p:nvPr/>
        </p:nvSpPr>
        <p:spPr>
          <a:xfrm>
            <a:off x="2115751" y="4819711"/>
            <a:ext cx="134652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GB" sz="1200" b="1" dirty="0"/>
              <a:t>…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ECADBC-1478-C75F-7288-B0093117D2EC}"/>
              </a:ext>
            </a:extLst>
          </p:cNvPr>
          <p:cNvCxnSpPr>
            <a:cxnSpLocks/>
          </p:cNvCxnSpPr>
          <p:nvPr/>
        </p:nvCxnSpPr>
        <p:spPr>
          <a:xfrm>
            <a:off x="1924994" y="5022895"/>
            <a:ext cx="735312" cy="0"/>
          </a:xfrm>
          <a:prstGeom prst="straightConnector1">
            <a:avLst/>
          </a:prstGeom>
          <a:ln w="22225">
            <a:solidFill>
              <a:srgbClr val="5AAD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35AEDC-26A7-CEF8-E7D6-935ECC92E772}"/>
              </a:ext>
            </a:extLst>
          </p:cNvPr>
          <p:cNvCxnSpPr/>
          <p:nvPr/>
        </p:nvCxnSpPr>
        <p:spPr>
          <a:xfrm>
            <a:off x="7258050" y="3072956"/>
            <a:ext cx="83820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1CA25F-4880-98C2-2625-20E333E35230}"/>
              </a:ext>
            </a:extLst>
          </p:cNvPr>
          <p:cNvCxnSpPr/>
          <p:nvPr/>
        </p:nvCxnSpPr>
        <p:spPr>
          <a:xfrm>
            <a:off x="7258050" y="3514047"/>
            <a:ext cx="83820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0A1EA5-92BA-28E8-0162-1580F0A5E4E7}"/>
              </a:ext>
            </a:extLst>
          </p:cNvPr>
          <p:cNvCxnSpPr/>
          <p:nvPr/>
        </p:nvCxnSpPr>
        <p:spPr>
          <a:xfrm>
            <a:off x="7258050" y="3960900"/>
            <a:ext cx="83820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78F4548-E5B7-340D-B2C1-9D5BB617D02F}"/>
              </a:ext>
            </a:extLst>
          </p:cNvPr>
          <p:cNvCxnSpPr/>
          <p:nvPr/>
        </p:nvCxnSpPr>
        <p:spPr>
          <a:xfrm>
            <a:off x="7258050" y="4487686"/>
            <a:ext cx="83820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399154-2C87-CE9B-5F60-0CDC2EC82C7B}"/>
              </a:ext>
            </a:extLst>
          </p:cNvPr>
          <p:cNvCxnSpPr/>
          <p:nvPr/>
        </p:nvCxnSpPr>
        <p:spPr>
          <a:xfrm>
            <a:off x="7258050" y="4901677"/>
            <a:ext cx="83820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6E24707-E3B7-5149-802C-A7E3B83EAEA6}"/>
              </a:ext>
            </a:extLst>
          </p:cNvPr>
          <p:cNvSpPr/>
          <p:nvPr/>
        </p:nvSpPr>
        <p:spPr>
          <a:xfrm>
            <a:off x="3902535" y="283619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5AAD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9E23A7-F660-757A-7A6A-4405ACBFF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A1CB8DE-848C-5807-F97E-DD5E42421953}"/>
              </a:ext>
            </a:extLst>
          </p:cNvPr>
          <p:cNvCxnSpPr/>
          <p:nvPr/>
        </p:nvCxnSpPr>
        <p:spPr>
          <a:xfrm>
            <a:off x="7258050" y="2272893"/>
            <a:ext cx="83820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AE39477-ECC3-0ED2-2171-9BA1DBC9134F}"/>
              </a:ext>
            </a:extLst>
          </p:cNvPr>
          <p:cNvCxnSpPr/>
          <p:nvPr/>
        </p:nvCxnSpPr>
        <p:spPr>
          <a:xfrm>
            <a:off x="7258050" y="2680786"/>
            <a:ext cx="838200" cy="0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D7EF5CD-46FC-6494-A143-AE3A9DFFF93E}"/>
              </a:ext>
            </a:extLst>
          </p:cNvPr>
          <p:cNvSpPr txBox="1"/>
          <p:nvPr/>
        </p:nvSpPr>
        <p:spPr>
          <a:xfrm>
            <a:off x="8235032" y="2163308"/>
            <a:ext cx="218008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RU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919E85-8F50-3B6E-3626-2D3E453C71DB}"/>
              </a:ext>
            </a:extLst>
          </p:cNvPr>
          <p:cNvSpPr txBox="1"/>
          <p:nvPr/>
        </p:nvSpPr>
        <p:spPr>
          <a:xfrm>
            <a:off x="8235032" y="2573064"/>
            <a:ext cx="190758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GB" sz="1400" b="1" dirty="0"/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397992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F057215-A1DC-24E5-BBDE-13C66E9192F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7026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057215-A1DC-24E5-BBDE-13C66E919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BB3FE4-4F8C-F45C-F2D6-1CA42EF3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417"/>
            <a:ext cx="10515600" cy="357544"/>
          </a:xfrm>
        </p:spPr>
        <p:txBody>
          <a:bodyPr vert="horz"/>
          <a:lstStyle/>
          <a:p>
            <a:r>
              <a:rPr lang="en-GB" sz="2400" dirty="0"/>
              <a:t>Standards -&gt; Interoperability -&gt;Willingness to share -&gt; Interfaces to share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EB3F2-34B9-B92E-2767-59C66DDC4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F5BE-BEA7-E480-E628-960D7946C0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1E21E-EEE3-62DD-8876-564210F3E1C7}"/>
              </a:ext>
            </a:extLst>
          </p:cNvPr>
          <p:cNvSpPr txBox="1"/>
          <p:nvPr/>
        </p:nvSpPr>
        <p:spPr>
          <a:xfrm>
            <a:off x="9329664" y="2375731"/>
            <a:ext cx="2390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Shippers &amp; LSPs requirements to manage their business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Governmental requirements (e.g. </a:t>
            </a:r>
            <a:r>
              <a:rPr lang="en-GB" dirty="0" err="1"/>
              <a:t>eFTI</a:t>
            </a:r>
            <a:r>
              <a:rPr lang="en-GB" dirty="0"/>
              <a:t>, customs)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Sector internal 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7D5EB1-5819-6C04-CD21-FEF65DF900AC}"/>
              </a:ext>
            </a:extLst>
          </p:cNvPr>
          <p:cNvSpPr txBox="1"/>
          <p:nvPr/>
        </p:nvSpPr>
        <p:spPr>
          <a:xfrm>
            <a:off x="838200" y="424666"/>
            <a:ext cx="9698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Open Sans Medium" pitchFamily="2" charset="0"/>
              </a:rPr>
              <a:t>Interoperability must be aligned on several levels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F5A3FF-C31B-1A33-5E8F-F4623D840FA5}"/>
              </a:ext>
            </a:extLst>
          </p:cNvPr>
          <p:cNvSpPr/>
          <p:nvPr/>
        </p:nvSpPr>
        <p:spPr>
          <a:xfrm>
            <a:off x="838200" y="1140864"/>
            <a:ext cx="204387" cy="1965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21489A3-9854-D47C-CC6F-4726E63F2490}"/>
              </a:ext>
            </a:extLst>
          </p:cNvPr>
          <p:cNvSpPr/>
          <p:nvPr/>
        </p:nvSpPr>
        <p:spPr>
          <a:xfrm>
            <a:off x="2809980" y="1140864"/>
            <a:ext cx="204387" cy="1965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F5C6558-A1BD-2577-6A4B-87BF8C88B60E}"/>
              </a:ext>
            </a:extLst>
          </p:cNvPr>
          <p:cNvSpPr/>
          <p:nvPr/>
        </p:nvSpPr>
        <p:spPr>
          <a:xfrm>
            <a:off x="5121068" y="1140864"/>
            <a:ext cx="204387" cy="1965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1A5A5A-EBD9-0744-89A4-6C0135A3613C}"/>
              </a:ext>
            </a:extLst>
          </p:cNvPr>
          <p:cNvSpPr/>
          <p:nvPr/>
        </p:nvSpPr>
        <p:spPr>
          <a:xfrm>
            <a:off x="8307225" y="1140864"/>
            <a:ext cx="204387" cy="19655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35F83FE-BF02-AB08-F104-A1BC4368E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643C0AE-730A-3A0F-9673-34994B5640A2}"/>
              </a:ext>
            </a:extLst>
          </p:cNvPr>
          <p:cNvGrpSpPr/>
          <p:nvPr/>
        </p:nvGrpSpPr>
        <p:grpSpPr>
          <a:xfrm>
            <a:off x="926666" y="1841008"/>
            <a:ext cx="8402998" cy="3974862"/>
            <a:chOff x="594769" y="806265"/>
            <a:chExt cx="11227979" cy="5645937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C0333A1D-E9E8-BFD9-4DBD-86854485A37A}"/>
                </a:ext>
              </a:extLst>
            </p:cNvPr>
            <p:cNvSpPr txBox="1">
              <a:spLocks/>
            </p:cNvSpPr>
            <p:nvPr/>
          </p:nvSpPr>
          <p:spPr>
            <a:xfrm>
              <a:off x="6106771" y="1175596"/>
              <a:ext cx="3664431" cy="5128527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3" panose="05040102010807070707" pitchFamily="18" charset="2"/>
                <a:buChar char=""/>
              </a:pPr>
              <a:r>
                <a:rPr lang="en-US" sz="900" dirty="0"/>
                <a:t>Interaction and governance rules, responsibilities, value creation, capturing and distribution, incentives &amp; collaboration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Privacy, human rights, equity, accessibility, fairness, openness</a:t>
              </a:r>
            </a:p>
            <a:p>
              <a:pPr>
                <a:spcBef>
                  <a:spcPts val="24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Customer orientation, ease of use, capturing data to improve, high availability and responsiveness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Continuous learning and adaptation to new learnings and changing needs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Digital and physical communication and exchange standards (e.g. authorization, certification, pressure)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 err="1"/>
                <a:t>Standardisation</a:t>
              </a:r>
              <a:r>
                <a:rPr lang="en-US" sz="900" dirty="0"/>
                <a:t> and harmonization of ontologies, metadata for technical and commercial data exchange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Syntactical </a:t>
              </a:r>
              <a:r>
                <a:rPr lang="en-US" sz="900" dirty="0" err="1"/>
                <a:t>standardisation</a:t>
              </a:r>
              <a:r>
                <a:rPr lang="en-US" sz="900" dirty="0"/>
                <a:t> and mapping services</a:t>
              </a:r>
              <a:br>
                <a:rPr lang="en-US" sz="900" dirty="0"/>
              </a:br>
              <a:r>
                <a:rPr lang="en-US" sz="900" dirty="0"/>
                <a:t>for AI-based </a:t>
              </a:r>
              <a:r>
                <a:rPr lang="en-US" sz="900" dirty="0" err="1"/>
                <a:t>optimisations</a:t>
              </a: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Safety infrastructure (physical), security standards (digital)</a:t>
              </a:r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endParaRPr lang="en-US" sz="900" dirty="0"/>
            </a:p>
            <a:p>
              <a:pPr>
                <a:spcBef>
                  <a:spcPts val="600"/>
                </a:spcBef>
                <a:buFont typeface="Wingdings 3" panose="05040102010807070707" pitchFamily="18" charset="2"/>
                <a:buChar char=""/>
              </a:pPr>
              <a:r>
                <a:rPr lang="en-US" sz="900" dirty="0"/>
                <a:t>Multi-modal, valves, pressure and filling-station standards</a:t>
              </a:r>
              <a:r>
                <a:rPr lang="en-US" sz="800" dirty="0"/>
                <a:t>…</a:t>
              </a:r>
              <a:endParaRPr lang="en-CH" sz="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573404-39D3-A272-A2E1-131795FE34D9}"/>
                </a:ext>
              </a:extLst>
            </p:cNvPr>
            <p:cNvSpPr/>
            <p:nvPr/>
          </p:nvSpPr>
          <p:spPr>
            <a:xfrm>
              <a:off x="594769" y="1232756"/>
              <a:ext cx="2737427" cy="8417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en-US" sz="1200" b="1" dirty="0"/>
                <a:t>1. </a:t>
              </a:r>
              <a:r>
                <a:rPr lang="en-US" sz="1200" b="1" dirty="0" err="1"/>
                <a:t>Organisational</a:t>
              </a:r>
              <a:endParaRPr lang="en-US" sz="12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44D79F-9599-9720-88CE-DA9310A3ED60}"/>
                </a:ext>
              </a:extLst>
            </p:cNvPr>
            <p:cNvSpPr/>
            <p:nvPr/>
          </p:nvSpPr>
          <p:spPr>
            <a:xfrm>
              <a:off x="594769" y="2262039"/>
              <a:ext cx="2737427" cy="8417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en-US" sz="1200" b="1" dirty="0"/>
                <a:t>2. Processes &amp; Resources </a:t>
              </a:r>
              <a:br>
                <a:rPr lang="en-US" sz="1200" b="1" dirty="0"/>
              </a:br>
              <a:r>
                <a:rPr lang="en-US" sz="1200" dirty="0"/>
                <a:t>Application / Assets / HW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710E0D-4412-1E67-6C99-D8F7E4EC3FDB}"/>
                </a:ext>
              </a:extLst>
            </p:cNvPr>
            <p:cNvSpPr/>
            <p:nvPr/>
          </p:nvSpPr>
          <p:spPr>
            <a:xfrm>
              <a:off x="594769" y="3291322"/>
              <a:ext cx="2737427" cy="8417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en-US" sz="1200" b="1" dirty="0"/>
                <a:t>3. Communication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446EDA-020C-16E8-9293-51CC1A34D53A}"/>
                </a:ext>
              </a:extLst>
            </p:cNvPr>
            <p:cNvSpPr/>
            <p:nvPr/>
          </p:nvSpPr>
          <p:spPr>
            <a:xfrm>
              <a:off x="594769" y="4254965"/>
              <a:ext cx="2737427" cy="8417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en-US" sz="1200" b="1" dirty="0"/>
                <a:t>4. Data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A3DF3D-FB91-5E6B-6B6F-D84CF1D9EE32}"/>
                </a:ext>
              </a:extLst>
            </p:cNvPr>
            <p:cNvSpPr/>
            <p:nvPr/>
          </p:nvSpPr>
          <p:spPr>
            <a:xfrm>
              <a:off x="594769" y="5218608"/>
              <a:ext cx="2737427" cy="8417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ctr"/>
            <a:lstStyle/>
            <a:p>
              <a:r>
                <a:rPr lang="en-US" sz="1200" b="1" dirty="0"/>
                <a:t>5. Infrastructure Technology </a:t>
              </a:r>
            </a:p>
            <a:p>
              <a:r>
                <a:rPr lang="en-US" sz="1200" dirty="0"/>
                <a:t>(Assets, HW &amp; SW)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D61239-EF04-4AE6-2256-E7CF353D85AF}"/>
                </a:ext>
              </a:extLst>
            </p:cNvPr>
            <p:cNvSpPr/>
            <p:nvPr/>
          </p:nvSpPr>
          <p:spPr>
            <a:xfrm>
              <a:off x="3731960" y="1205908"/>
              <a:ext cx="2413874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Ecosystem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8E548-FE19-1860-211A-93DC38114B5E}"/>
                </a:ext>
              </a:extLst>
            </p:cNvPr>
            <p:cNvSpPr/>
            <p:nvPr/>
          </p:nvSpPr>
          <p:spPr>
            <a:xfrm>
              <a:off x="3731960" y="1696522"/>
              <a:ext cx="2413874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Legal / Regulatory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4E9678-1E43-5DAD-72D8-4E161752A6F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3339057" y="1387851"/>
              <a:ext cx="392903" cy="2657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9FD0D5-AC56-7968-313A-73768EC94C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0112" y="1653615"/>
              <a:ext cx="392902" cy="2005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340E11-D893-7EEF-4056-05F989401DF5}"/>
                </a:ext>
              </a:extLst>
            </p:cNvPr>
            <p:cNvSpPr/>
            <p:nvPr/>
          </p:nvSpPr>
          <p:spPr>
            <a:xfrm>
              <a:off x="3713015" y="2269663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Customer-facing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7E851B-F951-16D5-A846-9CDB8BD9324B}"/>
                </a:ext>
              </a:extLst>
            </p:cNvPr>
            <p:cNvSpPr/>
            <p:nvPr/>
          </p:nvSpPr>
          <p:spPr>
            <a:xfrm>
              <a:off x="3713015" y="2760277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Service Provider-facing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6736400-F9BC-798D-7F0C-A467A68C1FD5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3321462" y="2451607"/>
              <a:ext cx="391553" cy="265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56D405-3C85-CAAA-0B6B-60ECC10A0648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3321462" y="2703304"/>
              <a:ext cx="391553" cy="238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5BD74C4-A898-B927-AEDE-46C98CC0E5D8}"/>
                </a:ext>
              </a:extLst>
            </p:cNvPr>
            <p:cNvSpPr/>
            <p:nvPr/>
          </p:nvSpPr>
          <p:spPr>
            <a:xfrm>
              <a:off x="3713015" y="5169953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Security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37AA32-9E9F-DF8C-6170-A12CDCC08F95}"/>
                </a:ext>
              </a:extLst>
            </p:cNvPr>
            <p:cNvSpPr/>
            <p:nvPr/>
          </p:nvSpPr>
          <p:spPr>
            <a:xfrm>
              <a:off x="3713015" y="5691590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Technical Infrastructure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2E0DF6-4E54-307B-350D-A48CFA030544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3321462" y="5351897"/>
              <a:ext cx="391553" cy="265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9D0489-6F6D-7B1C-A0CF-BC1035D2A271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 flipV="1">
              <a:off x="3321462" y="5634617"/>
              <a:ext cx="391553" cy="238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428C76-C6D1-4106-26FC-524A77036C26}"/>
                </a:ext>
              </a:extLst>
            </p:cNvPr>
            <p:cNvSpPr txBox="1"/>
            <p:nvPr/>
          </p:nvSpPr>
          <p:spPr>
            <a:xfrm>
              <a:off x="1425708" y="836577"/>
              <a:ext cx="996404" cy="43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Levels: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F6E829-7633-732C-9021-391C0A53136D}"/>
                </a:ext>
              </a:extLst>
            </p:cNvPr>
            <p:cNvSpPr txBox="1"/>
            <p:nvPr/>
          </p:nvSpPr>
          <p:spPr>
            <a:xfrm>
              <a:off x="4445381" y="806265"/>
              <a:ext cx="833735" cy="74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Views: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031B80-1F3E-5EC6-F5D2-967B2C7C4FC8}"/>
                </a:ext>
              </a:extLst>
            </p:cNvPr>
            <p:cNvSpPr/>
            <p:nvPr/>
          </p:nvSpPr>
          <p:spPr>
            <a:xfrm>
              <a:off x="3731962" y="3538453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Protocols / Connections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AB5EC84-1D8E-5036-C063-DAE663DAA60B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3320112" y="3712181"/>
              <a:ext cx="411850" cy="8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61A728E-2BF4-F027-4FD3-D4677C7ECD42}"/>
                </a:ext>
              </a:extLst>
            </p:cNvPr>
            <p:cNvSpPr/>
            <p:nvPr/>
          </p:nvSpPr>
          <p:spPr>
            <a:xfrm>
              <a:off x="3732788" y="4205774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Semantics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FD45B1-AA63-838A-80DC-B343AABE86B6}"/>
                </a:ext>
              </a:extLst>
            </p:cNvPr>
            <p:cNvSpPr/>
            <p:nvPr/>
          </p:nvSpPr>
          <p:spPr>
            <a:xfrm>
              <a:off x="3732788" y="4696388"/>
              <a:ext cx="2413875" cy="3638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Syntax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3DBDA7-71D8-291A-4A52-C67E967C2DE3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3341235" y="4387718"/>
              <a:ext cx="391553" cy="265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7604929-F836-EB94-4ADF-24D7AA999CFC}"/>
                </a:ext>
              </a:extLst>
            </p:cNvPr>
            <p:cNvCxnSpPr>
              <a:cxnSpLocks/>
              <a:stCxn id="38" idx="1"/>
            </p:cNvCxnSpPr>
            <p:nvPr/>
          </p:nvCxnSpPr>
          <p:spPr>
            <a:xfrm flipH="1" flipV="1">
              <a:off x="3341235" y="4639415"/>
              <a:ext cx="391553" cy="238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5AC386-F869-B3BB-DD28-557ECE320A35}"/>
                </a:ext>
              </a:extLst>
            </p:cNvPr>
            <p:cNvSpPr txBox="1"/>
            <p:nvPr/>
          </p:nvSpPr>
          <p:spPr>
            <a:xfrm>
              <a:off x="663133" y="6183250"/>
              <a:ext cx="8746728" cy="26895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600" dirty="0">
                  <a:solidFill>
                    <a:srgbClr val="939598"/>
                  </a:solidFill>
                </a:rPr>
                <a:t>Source:  adapted from Nair/Klüber (2020) DIGITAL CONTACT TRACING INTEROPERABILITY: BALANCING PRIVACY AND PUBLIC HEALTH CONCERNS TO FIGHT COVID-19, In Diplomatic Courier (25.09.2020) </a:t>
              </a:r>
              <a:br>
                <a:rPr lang="en-US" sz="600" dirty="0">
                  <a:solidFill>
                    <a:srgbClr val="939598"/>
                  </a:solidFill>
                </a:rPr>
              </a:br>
              <a:r>
                <a:rPr lang="en-US" sz="600" dirty="0">
                  <a:solidFill>
                    <a:srgbClr val="939598"/>
                  </a:solidFill>
                </a:rPr>
                <a:t>https://www.diplomaticourier.com/posts/digital-contact-tracing-interoperability-balancing-privacy-and-public-health-concerns-to-fight-covid-19</a:t>
              </a: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4EA97D19-546A-B334-A545-14006E7E222F}"/>
                </a:ext>
              </a:extLst>
            </p:cNvPr>
            <p:cNvSpPr txBox="1">
              <a:spLocks/>
            </p:cNvSpPr>
            <p:nvPr/>
          </p:nvSpPr>
          <p:spPr>
            <a:xfrm>
              <a:off x="9752256" y="1232756"/>
              <a:ext cx="2070492" cy="48227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Identify open and willing to act business-public-ecosystem (geographic/modality</a:t>
              </a:r>
              <a:br>
                <a:rPr lang="en-GB" sz="900" dirty="0"/>
              </a:br>
              <a:r>
                <a:rPr lang="en-GB" sz="900" dirty="0"/>
                <a:t>improvement scope)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Assess interoperability inefficiencies (partner, governance, communication, legal, data, physical, IT systems, etc.)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Provide recommendations to overcome deficits via effective interventions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Identify pilot project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Manage pilot project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Scale to full complexity / regional scope</a:t>
              </a:r>
            </a:p>
            <a:p>
              <a:pPr marL="180975" indent="-180975">
                <a:buFont typeface="+mj-lt"/>
                <a:buAutoNum type="arabicPeriod"/>
              </a:pPr>
              <a:r>
                <a:rPr lang="en-GB" sz="900" dirty="0"/>
                <a:t>Embed learning &amp; adaptation mechanisms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2AC958-2BDC-7A64-EFB9-01310995B957}"/>
                </a:ext>
              </a:extLst>
            </p:cNvPr>
            <p:cNvSpPr txBox="1"/>
            <p:nvPr/>
          </p:nvSpPr>
          <p:spPr>
            <a:xfrm>
              <a:off x="6311718" y="814846"/>
              <a:ext cx="3202876" cy="43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Key Interoperability Objects: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34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BED8-2E10-E005-DC82-713195D10B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1648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D6F1D3-3267-DC9E-89CC-013BE085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Thank you 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7306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F846CD-BC10-BC86-0B51-1F286CBAFE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8248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BB6A1D-7B00-F2A9-226A-3195855F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fld id="{6284A3DF-976F-4783-871F-08DE6E0D6334}" type="datetime'Agenda'">
              <a:rPr lang="en-GB" altLang="en-US" sz="3600" b="1" smtClean="0">
                <a:effectLst/>
              </a:rPr>
              <a:pPr/>
              <a:t>Agenda</a:t>
            </a:fld>
            <a:endParaRPr lang="en-GB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815B0-B91C-15BB-20F1-1A12D49AC76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354263" y="1933575"/>
            <a:ext cx="3559175" cy="457200"/>
          </a:xfrm>
          <a:prstGeom prst="rect">
            <a:avLst/>
          </a:prstGeom>
          <a:solidFill>
            <a:schemeClr val="accent6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2075" tIns="92075" rIns="0" bIns="90488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Workshop: Telematics Freight</a:t>
            </a:r>
            <a:endParaRPr lang="en-GB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7" name="Rectangle 6">
            <a:hlinkClick r:id="rId8" action="ppaction://hlinksldjump"/>
            <a:extLst>
              <a:ext uri="{FF2B5EF4-FFF2-40B4-BE49-F238E27FC236}">
                <a16:creationId xmlns:a16="http://schemas.microsoft.com/office/drawing/2014/main" id="{E2C35A66-FE80-B5F3-0D69-B4925E8EDD9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354263" y="2390775"/>
            <a:ext cx="3559175" cy="4572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2075" tIns="92075" rIns="0" bIns="90488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</a:t>
            </a:r>
            <a:endParaRPr lang="en-GB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3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68A4E61-E1D1-8410-37BE-2A3FB132CA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4230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A logo with blue and green rectangles&#10;&#10;Description automatically generated">
            <a:extLst>
              <a:ext uri="{FF2B5EF4-FFF2-40B4-BE49-F238E27FC236}">
                <a16:creationId xmlns:a16="http://schemas.microsoft.com/office/drawing/2014/main" id="{73C7B3D8-E3D8-2AE5-9856-1F1AD9571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78" y="1700972"/>
            <a:ext cx="657225" cy="5257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AB858-ADC7-A59D-6061-1F5B0DBE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016"/>
          </a:xfrm>
        </p:spPr>
        <p:txBody>
          <a:bodyPr vert="horz"/>
          <a:lstStyle/>
          <a:p>
            <a:r>
              <a:rPr lang="en-GB" sz="3600" b="1" dirty="0"/>
              <a:t>Meeting Cascading Requirements Challenge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8B64-38E8-9CFA-4D05-EA1CB17552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CB91-F481-16B7-D131-315FEDE919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CE915B-6E14-F57C-CC9B-FB560A82D24D}"/>
              </a:ext>
            </a:extLst>
          </p:cNvPr>
          <p:cNvSpPr txBox="1"/>
          <p:nvPr/>
        </p:nvSpPr>
        <p:spPr>
          <a:xfrm>
            <a:off x="4498560" y="2426620"/>
            <a:ext cx="36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Freight Forwarders’ Requirements</a:t>
            </a:r>
            <a:r>
              <a:rPr lang="en-GB" baseline="300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C4C38-E724-6ADF-4CA2-08670DA97E13}"/>
              </a:ext>
            </a:extLst>
          </p:cNvPr>
          <p:cNvSpPr txBox="1"/>
          <p:nvPr/>
        </p:nvSpPr>
        <p:spPr>
          <a:xfrm>
            <a:off x="745249" y="2426620"/>
            <a:ext cx="2523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Shippers’ Requirements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A936EB-ED20-F715-DA58-4DF4E8477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873" y="6308207"/>
            <a:ext cx="611078" cy="369333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FD248880-F699-9558-A204-B3341910F816}"/>
              </a:ext>
            </a:extLst>
          </p:cNvPr>
          <p:cNvSpPr/>
          <p:nvPr/>
        </p:nvSpPr>
        <p:spPr>
          <a:xfrm>
            <a:off x="3697725" y="2502327"/>
            <a:ext cx="371742" cy="21791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9A33CD0-482F-7B15-105C-A890D09C4458}"/>
              </a:ext>
            </a:extLst>
          </p:cNvPr>
          <p:cNvSpPr/>
          <p:nvPr/>
        </p:nvSpPr>
        <p:spPr>
          <a:xfrm>
            <a:off x="8401424" y="2502327"/>
            <a:ext cx="371742" cy="21791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B505D-47D3-492D-8339-9463A015F150}"/>
              </a:ext>
            </a:extLst>
          </p:cNvPr>
          <p:cNvSpPr txBox="1"/>
          <p:nvPr/>
        </p:nvSpPr>
        <p:spPr>
          <a:xfrm>
            <a:off x="9202261" y="2426620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Rail freight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CF3C0F-EEB1-0717-7795-5AC6DE7E7DD4}"/>
              </a:ext>
            </a:extLst>
          </p:cNvPr>
          <p:cNvSpPr/>
          <p:nvPr/>
        </p:nvSpPr>
        <p:spPr>
          <a:xfrm>
            <a:off x="803305" y="1038142"/>
            <a:ext cx="10391686" cy="3083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Regulators on EU and national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02399B-8570-7C75-1F68-4718EF38E653}"/>
              </a:ext>
            </a:extLst>
          </p:cNvPr>
          <p:cNvSpPr txBox="1"/>
          <p:nvPr/>
        </p:nvSpPr>
        <p:spPr>
          <a:xfrm>
            <a:off x="6319414" y="5857965"/>
            <a:ext cx="582755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23888"/>
            <a:r>
              <a:rPr lang="en-GB" sz="1050" dirty="0"/>
              <a:t>Sources:	</a:t>
            </a:r>
            <a:r>
              <a:rPr lang="en-GB" sz="1050" baseline="30000" dirty="0"/>
              <a:t>1</a:t>
            </a:r>
            <a:r>
              <a:rPr lang="en-GB" sz="1050" dirty="0"/>
              <a:t> https://europeanshippers.eu/policies/rail-transport/</a:t>
            </a:r>
          </a:p>
          <a:p>
            <a:pPr defTabSz="623888"/>
            <a:r>
              <a:rPr lang="en-GB" sz="1050" dirty="0"/>
              <a:t>	</a:t>
            </a:r>
            <a:r>
              <a:rPr lang="en-GB" sz="1050" baseline="30000" dirty="0"/>
              <a:t>2</a:t>
            </a:r>
            <a:r>
              <a:rPr lang="en-GB" sz="1050" dirty="0"/>
              <a:t> Own consulting practice experience</a:t>
            </a:r>
          </a:p>
          <a:p>
            <a:pPr defTabSz="623888"/>
            <a:r>
              <a:rPr lang="en-GB" sz="1050" dirty="0"/>
              <a:t>	</a:t>
            </a:r>
            <a:r>
              <a:rPr lang="en-GB" sz="1050" baseline="30000" dirty="0"/>
              <a:t>3</a:t>
            </a:r>
            <a:r>
              <a:rPr lang="en-GB" sz="1050" dirty="0"/>
              <a:t>  https://www.europarl.europa.eu/RegData/etudes/BRIE/2023/757562/</a:t>
            </a:r>
            <a:br>
              <a:rPr lang="en-GB" sz="1050" dirty="0"/>
            </a:br>
            <a:r>
              <a:rPr lang="en-GB" sz="1050" dirty="0"/>
              <a:t>                     EPRS_BRI(2023)757562_EN.pdf</a:t>
            </a:r>
          </a:p>
          <a:p>
            <a:pPr defTabSz="623888"/>
            <a:r>
              <a:rPr lang="en-GB" sz="1050" dirty="0"/>
              <a:t>	</a:t>
            </a:r>
            <a:r>
              <a:rPr lang="en-GB" sz="1050" baseline="30000" dirty="0"/>
              <a:t>4</a:t>
            </a:r>
            <a:r>
              <a:rPr lang="en-GB" sz="1050" dirty="0"/>
              <a:t> </a:t>
            </a:r>
            <a:r>
              <a:rPr lang="en-US" sz="1050" dirty="0"/>
              <a:t>ECTA. (2021). ECTA Best Practice Guideline: Transport visibility within Bulk Chemicals. </a:t>
            </a:r>
            <a:endParaRPr lang="en-GB" sz="10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1199D3-AB98-85A2-7257-0DA14F7FC92A}"/>
              </a:ext>
            </a:extLst>
          </p:cNvPr>
          <p:cNvSpPr txBox="1"/>
          <p:nvPr/>
        </p:nvSpPr>
        <p:spPr>
          <a:xfrm>
            <a:off x="679346" y="3197950"/>
            <a:ext cx="36275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+mj-lt"/>
              <a:buAutoNum type="arabicPeriod"/>
            </a:pPr>
            <a:r>
              <a:rPr lang="en-GB" sz="1600" dirty="0"/>
              <a:t>Reliable international transports</a:t>
            </a:r>
            <a:r>
              <a:rPr lang="en-GB" sz="1600" baseline="30000" dirty="0"/>
              <a:t>1</a:t>
            </a:r>
          </a:p>
          <a:p>
            <a:pPr marL="269875" indent="-269875">
              <a:buFont typeface="+mj-lt"/>
              <a:buAutoNum type="arabicPeriod"/>
            </a:pPr>
            <a:r>
              <a:rPr lang="en-GB" sz="1600" dirty="0"/>
              <a:t>Price competitiveness</a:t>
            </a:r>
            <a:r>
              <a:rPr lang="en-GB" sz="1600" baseline="30000" dirty="0"/>
              <a:t>1</a:t>
            </a:r>
          </a:p>
          <a:p>
            <a:pPr marL="269875" indent="-269875">
              <a:buFont typeface="+mj-lt"/>
              <a:buAutoNum type="arabicPeriod"/>
            </a:pPr>
            <a:r>
              <a:rPr lang="en-GB" sz="1600" dirty="0"/>
              <a:t>Responsiveness to planning requests</a:t>
            </a:r>
            <a:r>
              <a:rPr lang="en-GB" sz="1600" baseline="30000" dirty="0"/>
              <a:t>1</a:t>
            </a:r>
          </a:p>
          <a:p>
            <a:pPr marL="269875" indent="-269875">
              <a:buFont typeface="+mj-lt"/>
              <a:buAutoNum type="arabicPeriod"/>
            </a:pPr>
            <a:r>
              <a:rPr lang="en-GB" sz="1600" dirty="0"/>
              <a:t>Standardised, complete &amp; actual information</a:t>
            </a:r>
            <a:r>
              <a:rPr lang="en-GB" sz="1600" baseline="30000" dirty="0"/>
              <a:t>1</a:t>
            </a:r>
            <a:r>
              <a:rPr lang="en-GB" sz="1600" dirty="0"/>
              <a:t> </a:t>
            </a:r>
            <a:r>
              <a:rPr lang="en-GB" sz="1600" baseline="30000" dirty="0"/>
              <a:t>2</a:t>
            </a:r>
          </a:p>
          <a:p>
            <a:pPr marL="269875" indent="-269875">
              <a:buFont typeface="+mj-lt"/>
              <a:buAutoNum type="arabicPeriod"/>
            </a:pPr>
            <a:r>
              <a:rPr lang="en-GB" sz="1600" dirty="0"/>
              <a:t>Greening freight (e.g. </a:t>
            </a:r>
            <a:r>
              <a:rPr lang="en-GB" sz="1600" dirty="0" err="1"/>
              <a:t>CountEmissionsEU</a:t>
            </a:r>
            <a:r>
              <a:rPr lang="en-GB" sz="1600" dirty="0"/>
              <a:t>)</a:t>
            </a:r>
            <a:r>
              <a:rPr lang="en-GB" sz="1600" baseline="30000" dirty="0"/>
              <a:t>2, 3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F7717A-4640-37CD-EFBB-D22EB07E28A2}"/>
              </a:ext>
            </a:extLst>
          </p:cNvPr>
          <p:cNvSpPr txBox="1"/>
          <p:nvPr/>
        </p:nvSpPr>
        <p:spPr>
          <a:xfrm>
            <a:off x="4449679" y="3159085"/>
            <a:ext cx="4031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en-GB" sz="1600" dirty="0"/>
              <a:t>Supply chain visibility</a:t>
            </a: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en-GB" sz="1600" dirty="0"/>
              <a:t>Improved interoperability between modes &amp; stakeholders</a:t>
            </a: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en-GB" sz="1600" dirty="0"/>
              <a:t>Data sharing &amp; quality (accuracy, timeliness)</a:t>
            </a: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en-GB" sz="1600" dirty="0"/>
              <a:t>Standardised KPIs &amp; reporting on punctuality &amp; quality</a:t>
            </a:r>
          </a:p>
          <a:p>
            <a:pPr marL="269875" indent="-269875">
              <a:buFont typeface="+mj-lt"/>
              <a:buAutoNum type="arabicPeriod"/>
              <a:tabLst>
                <a:tab pos="269875" algn="l"/>
              </a:tabLst>
            </a:pPr>
            <a:r>
              <a:rPr lang="en-GB" sz="1600" dirty="0"/>
              <a:t>Standardised exception &amp; prevention management</a:t>
            </a:r>
          </a:p>
        </p:txBody>
      </p:sp>
      <p:pic>
        <p:nvPicPr>
          <p:cNvPr id="9" name="Picture 8" descr="A white building with many square windows&#10;&#10;Description automatically generated">
            <a:extLst>
              <a:ext uri="{FF2B5EF4-FFF2-40B4-BE49-F238E27FC236}">
                <a16:creationId xmlns:a16="http://schemas.microsoft.com/office/drawing/2014/main" id="{3D62A83B-FADD-3C78-DEC8-1885F6F8E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84" y="1891433"/>
            <a:ext cx="556261" cy="480061"/>
          </a:xfrm>
          <a:prstGeom prst="rect">
            <a:avLst/>
          </a:prstGeom>
        </p:spPr>
      </p:pic>
      <p:pic>
        <p:nvPicPr>
          <p:cNvPr id="11" name="Picture 10" descr="A silhouette of a train&#10;&#10;Description automatically generated">
            <a:extLst>
              <a:ext uri="{FF2B5EF4-FFF2-40B4-BE49-F238E27FC236}">
                <a16:creationId xmlns:a16="http://schemas.microsoft.com/office/drawing/2014/main" id="{775BFC11-26D3-0FFE-0153-1FFF9C84C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178" y="2078885"/>
            <a:ext cx="1524765" cy="292609"/>
          </a:xfrm>
          <a:prstGeom prst="rect">
            <a:avLst/>
          </a:prstGeom>
        </p:spPr>
      </p:pic>
      <p:pic>
        <p:nvPicPr>
          <p:cNvPr id="15" name="Picture 14" descr="A black and white image of buildings&#10;&#10;Description automatically generated">
            <a:extLst>
              <a:ext uri="{FF2B5EF4-FFF2-40B4-BE49-F238E27FC236}">
                <a16:creationId xmlns:a16="http://schemas.microsoft.com/office/drawing/2014/main" id="{A4C02800-E4A3-68E9-F31E-9930B15EF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74" y="1802126"/>
            <a:ext cx="960732" cy="569368"/>
          </a:xfrm>
          <a:prstGeom prst="rect">
            <a:avLst/>
          </a:prstGeom>
        </p:spPr>
      </p:pic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8049DE5B-AE7A-E759-F6A9-9F9EE7B7E384}"/>
              </a:ext>
            </a:extLst>
          </p:cNvPr>
          <p:cNvSpPr/>
          <p:nvPr/>
        </p:nvSpPr>
        <p:spPr>
          <a:xfrm rot="17418965">
            <a:off x="8424736" y="929895"/>
            <a:ext cx="123371" cy="1620000"/>
          </a:xfrm>
          <a:prstGeom prst="upDownArrow">
            <a:avLst/>
          </a:prstGeom>
          <a:solidFill>
            <a:srgbClr val="9C262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DDDBA7BD-C9A5-BD10-AFFE-AF46A3F94B1B}"/>
              </a:ext>
            </a:extLst>
          </p:cNvPr>
          <p:cNvSpPr/>
          <p:nvPr/>
        </p:nvSpPr>
        <p:spPr>
          <a:xfrm rot="4181035" flipH="1">
            <a:off x="3491332" y="929895"/>
            <a:ext cx="123371" cy="1620000"/>
          </a:xfrm>
          <a:prstGeom prst="upDownArrow">
            <a:avLst/>
          </a:prstGeom>
          <a:solidFill>
            <a:srgbClr val="9C262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Up-Down 13">
            <a:extLst>
              <a:ext uri="{FF2B5EF4-FFF2-40B4-BE49-F238E27FC236}">
                <a16:creationId xmlns:a16="http://schemas.microsoft.com/office/drawing/2014/main" id="{0974D006-DEEB-4782-008E-A1CB1B15C794}"/>
              </a:ext>
            </a:extLst>
          </p:cNvPr>
          <p:cNvSpPr/>
          <p:nvPr/>
        </p:nvSpPr>
        <p:spPr>
          <a:xfrm rot="10800000">
            <a:off x="5944174" y="1413486"/>
            <a:ext cx="123371" cy="388800"/>
          </a:xfrm>
          <a:prstGeom prst="upDownArrow">
            <a:avLst/>
          </a:prstGeom>
          <a:solidFill>
            <a:srgbClr val="9C262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A blue and white logo&#10;&#10;Description automatically generated">
            <a:extLst>
              <a:ext uri="{FF2B5EF4-FFF2-40B4-BE49-F238E27FC236}">
                <a16:creationId xmlns:a16="http://schemas.microsoft.com/office/drawing/2014/main" id="{20D0766C-A939-01D9-7CD7-2A6F762F3C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56" y="1959593"/>
            <a:ext cx="740664" cy="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2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68A4E61-E1D1-8410-37BE-2A3FB132CA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68A4E61-E1D1-8410-37BE-2A3FB132CA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76AB858-ADC7-A59D-6061-1F5B0DBE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016"/>
          </a:xfrm>
        </p:spPr>
        <p:txBody>
          <a:bodyPr vert="horz"/>
          <a:lstStyle/>
          <a:p>
            <a:r>
              <a:rPr lang="en-GB" sz="3600" b="1" dirty="0"/>
              <a:t>Meeting Cascading Requirements Challenge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8B64-38E8-9CFA-4D05-EA1CB17552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CB91-F481-16B7-D131-315FEDE919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UIRR @ Rail Data Forum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259E3-5982-0616-7039-F822B04343B8}"/>
              </a:ext>
            </a:extLst>
          </p:cNvPr>
          <p:cNvSpPr txBox="1"/>
          <p:nvPr/>
        </p:nvSpPr>
        <p:spPr>
          <a:xfrm>
            <a:off x="3656586" y="1954513"/>
            <a:ext cx="215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CTOs’ Requirements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3A936EB-ED20-F715-DA58-4DF4E847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EB505D-47D3-492D-8339-9463A015F150}"/>
              </a:ext>
            </a:extLst>
          </p:cNvPr>
          <p:cNvSpPr txBox="1"/>
          <p:nvPr/>
        </p:nvSpPr>
        <p:spPr>
          <a:xfrm>
            <a:off x="9488681" y="1647250"/>
            <a:ext cx="209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Rail freight services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8AD75-2079-5167-C4C4-1D189508A5F8}"/>
              </a:ext>
            </a:extLst>
          </p:cNvPr>
          <p:cNvSpPr txBox="1"/>
          <p:nvPr/>
        </p:nvSpPr>
        <p:spPr>
          <a:xfrm>
            <a:off x="2875990" y="2525438"/>
            <a:ext cx="6327101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r>
              <a:rPr lang="en-GB" sz="1700" dirty="0"/>
              <a:t>from </a:t>
            </a:r>
            <a:r>
              <a:rPr lang="en-GB" sz="1700" b="1" dirty="0"/>
              <a:t>EDICT</a:t>
            </a:r>
            <a:r>
              <a:rPr lang="en-GB" sz="1700" dirty="0"/>
              <a:t> project: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700" dirty="0"/>
              <a:t>Standardisation of time stamps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700" dirty="0"/>
              <a:t>Synchronisation between CT and rail systems (terminals)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700" dirty="0"/>
              <a:t>Recognition of CTOs as legitimate actors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700" dirty="0"/>
              <a:t>Exchanging relevant information with LSPs, IMs, RUs, IT platforms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700" dirty="0"/>
              <a:t>Harmonised reason codes (delays, disruptions)</a:t>
            </a:r>
          </a:p>
          <a:p>
            <a:pPr lvl="1" indent="-457200"/>
            <a:r>
              <a:rPr lang="en-GB" sz="1700" dirty="0"/>
              <a:t>from </a:t>
            </a:r>
            <a:r>
              <a:rPr lang="en-GB" sz="1700" b="1" dirty="0"/>
              <a:t>TSI Telematics:</a:t>
            </a:r>
          </a:p>
          <a:p>
            <a:pPr lvl="1" indent="-457200">
              <a:buFont typeface="Wingdings" panose="05000000000000000000" pitchFamily="2" charset="2"/>
              <a:buChar char="è"/>
            </a:pPr>
            <a:r>
              <a:rPr lang="en-GB" sz="1700" dirty="0"/>
              <a:t>Exchange of ETA, ETD</a:t>
            </a:r>
          </a:p>
          <a:p>
            <a:pPr lvl="1" indent="-457200">
              <a:buFont typeface="Wingdings" panose="05000000000000000000" pitchFamily="2" charset="2"/>
              <a:buChar char="è"/>
            </a:pPr>
            <a:r>
              <a:rPr lang="en-GB" sz="1700" dirty="0"/>
              <a:t>All stakeholders involved in the transport are legitimate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34B121-FC4F-0959-8BFC-06F4BBD36B7C}"/>
              </a:ext>
            </a:extLst>
          </p:cNvPr>
          <p:cNvSpPr txBox="1"/>
          <p:nvPr/>
        </p:nvSpPr>
        <p:spPr>
          <a:xfrm>
            <a:off x="1901366" y="4932764"/>
            <a:ext cx="99112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/>
              <a:t>How: 	</a:t>
            </a:r>
            <a:r>
              <a:rPr lang="en-GB" sz="1700" dirty="0"/>
              <a:t>1) Faster alignment and synchronisation to close gaps (e.g. shunting yard integration)</a:t>
            </a:r>
          </a:p>
          <a:p>
            <a:r>
              <a:rPr lang="en-GB" sz="1700" dirty="0"/>
              <a:t>	2) Cost efficient IT platform interoperability</a:t>
            </a:r>
          </a:p>
          <a:p>
            <a:r>
              <a:rPr lang="en-GB" sz="1700" dirty="0"/>
              <a:t>	3) Specific rail-road ecosystem initiatives on road-blockers (e.g. international train number)</a:t>
            </a:r>
          </a:p>
          <a:p>
            <a:r>
              <a:rPr lang="en-GB" sz="1700" dirty="0"/>
              <a:t>	4) Standardisation and harmonisation of data (e.g. reason codes between CT and RU/IMs)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CF3C0F-EEB1-0717-7795-5AC6DE7E7DD4}"/>
              </a:ext>
            </a:extLst>
          </p:cNvPr>
          <p:cNvSpPr/>
          <p:nvPr/>
        </p:nvSpPr>
        <p:spPr>
          <a:xfrm>
            <a:off x="962114" y="992063"/>
            <a:ext cx="10391686" cy="3083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Regulators on EU and national level</a:t>
            </a:r>
          </a:p>
        </p:txBody>
      </p:sp>
      <p:pic>
        <p:nvPicPr>
          <p:cNvPr id="8" name="Picture 7" descr="A white building with many square windows&#10;&#10;Description automatically generated">
            <a:extLst>
              <a:ext uri="{FF2B5EF4-FFF2-40B4-BE49-F238E27FC236}">
                <a16:creationId xmlns:a16="http://schemas.microsoft.com/office/drawing/2014/main" id="{3D62A83B-FADD-3C78-DEC8-1885F6F8E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93" y="1845354"/>
            <a:ext cx="556261" cy="480061"/>
          </a:xfrm>
          <a:prstGeom prst="rect">
            <a:avLst/>
          </a:prstGeom>
        </p:spPr>
      </p:pic>
      <p:pic>
        <p:nvPicPr>
          <p:cNvPr id="9" name="Picture 8" descr="A silhouette of a train&#10;&#10;Description automatically generated">
            <a:extLst>
              <a:ext uri="{FF2B5EF4-FFF2-40B4-BE49-F238E27FC236}">
                <a16:creationId xmlns:a16="http://schemas.microsoft.com/office/drawing/2014/main" id="{775BFC11-26D3-0FFE-0153-1FFF9C84C4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87" y="2032806"/>
            <a:ext cx="1524765" cy="292609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8049DE5B-AE7A-E759-F6A9-9F9EE7B7E384}"/>
              </a:ext>
            </a:extLst>
          </p:cNvPr>
          <p:cNvSpPr/>
          <p:nvPr/>
        </p:nvSpPr>
        <p:spPr>
          <a:xfrm rot="17418965">
            <a:off x="8583545" y="883816"/>
            <a:ext cx="123371" cy="1620000"/>
          </a:xfrm>
          <a:prstGeom prst="upDownArrow">
            <a:avLst/>
          </a:prstGeom>
          <a:solidFill>
            <a:srgbClr val="9C262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0974D006-DEEB-4782-008E-A1CB1B15C794}"/>
              </a:ext>
            </a:extLst>
          </p:cNvPr>
          <p:cNvSpPr/>
          <p:nvPr/>
        </p:nvSpPr>
        <p:spPr>
          <a:xfrm rot="10800000">
            <a:off x="6102983" y="1367407"/>
            <a:ext cx="123371" cy="388800"/>
          </a:xfrm>
          <a:prstGeom prst="upDownArrow">
            <a:avLst/>
          </a:prstGeom>
          <a:solidFill>
            <a:srgbClr val="9C2626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290AC86C-CC45-E4C8-12A7-37944FF85EF6}"/>
              </a:ext>
            </a:extLst>
          </p:cNvPr>
          <p:cNvSpPr/>
          <p:nvPr/>
        </p:nvSpPr>
        <p:spPr>
          <a:xfrm>
            <a:off x="7967155" y="2016582"/>
            <a:ext cx="1243413" cy="292609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B4C0711-FD8C-D7F0-9D18-E09E474101F6}"/>
              </a:ext>
            </a:extLst>
          </p:cNvPr>
          <p:cNvSpPr/>
          <p:nvPr/>
        </p:nvSpPr>
        <p:spPr>
          <a:xfrm>
            <a:off x="2875990" y="2053635"/>
            <a:ext cx="371742" cy="21791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FD899-8BD6-B60A-7267-E80F4BAC0A79}"/>
              </a:ext>
            </a:extLst>
          </p:cNvPr>
          <p:cNvSpPr txBox="1"/>
          <p:nvPr/>
        </p:nvSpPr>
        <p:spPr>
          <a:xfrm>
            <a:off x="779592" y="2234870"/>
            <a:ext cx="211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Freight Forwarders’ </a:t>
            </a:r>
          </a:p>
          <a:p>
            <a:r>
              <a:rPr lang="en-GB" dirty="0"/>
              <a:t>Requirements</a:t>
            </a:r>
          </a:p>
        </p:txBody>
      </p:sp>
      <p:pic>
        <p:nvPicPr>
          <p:cNvPr id="15" name="Picture 14" descr="A white building with many square windows&#10;&#10;Description automatically generated">
            <a:extLst>
              <a:ext uri="{FF2B5EF4-FFF2-40B4-BE49-F238E27FC236}">
                <a16:creationId xmlns:a16="http://schemas.microsoft.com/office/drawing/2014/main" id="{9FA67C13-576A-C8CC-71D1-7B6ED453AF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30" y="1768762"/>
            <a:ext cx="556261" cy="480061"/>
          </a:xfrm>
          <a:prstGeom prst="rect">
            <a:avLst/>
          </a:prstGeom>
        </p:spPr>
      </p:pic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E40CA347-85DD-49D3-BB6E-D1C7D9D37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2" y="1768762"/>
            <a:ext cx="740664" cy="3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9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123C01-2BAA-8827-069A-69397569732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123C01-2BAA-8827-069A-6939756973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A picture containing text, circle, screenshot, graphics&#10;&#10;Description automatically generated">
            <a:extLst>
              <a:ext uri="{FF2B5EF4-FFF2-40B4-BE49-F238E27FC236}">
                <a16:creationId xmlns:a16="http://schemas.microsoft.com/office/drawing/2014/main" id="{31928531-C690-C5CF-ABAF-F3540EDEE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2" y="1513448"/>
            <a:ext cx="4640145" cy="43361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FAB4C5-3D75-C98E-5615-A2354558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3200" b="1" dirty="0"/>
              <a:t>EDICT Interoperability Push: </a:t>
            </a:r>
            <a:br>
              <a:rPr lang="en-GB" sz="3200" b="1" dirty="0"/>
            </a:br>
            <a:r>
              <a:rPr lang="en-GB" sz="3200" b="1" dirty="0"/>
              <a:t>Digital Collaboration &amp; Collaborative QMS (cQMS)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6E88-B4E1-803E-E3A2-B07437F4350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2704" y="6522785"/>
            <a:ext cx="2743200" cy="268785"/>
          </a:xfrm>
        </p:spPr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3D04-F797-B82E-C664-66A1C9E2D4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8697AE-77E0-15F2-0D7E-51B04AE3566C}"/>
              </a:ext>
            </a:extLst>
          </p:cNvPr>
          <p:cNvSpPr txBox="1"/>
          <p:nvPr/>
        </p:nvSpPr>
        <p:spPr>
          <a:xfrm>
            <a:off x="5899671" y="1849311"/>
            <a:ext cx="5500224" cy="3729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Addressed interoperability levels: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Business processes (quality &amp; punctuality)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Standard development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EDIGES</a:t>
            </a:r>
            <a:r>
              <a:rPr lang="en-GB" sz="2000" baseline="30000" dirty="0"/>
              <a:t>1</a:t>
            </a:r>
            <a:r>
              <a:rPr lang="en-GB" sz="2000" dirty="0"/>
              <a:t> extensions (HLR, MAD, TC, etc.)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TAF TSI / TSI Telematics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Reason code harmonisation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Master data exchange enhancements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IT Platforms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869069-0D93-65A0-5F8F-86D4F7699594}"/>
              </a:ext>
            </a:extLst>
          </p:cNvPr>
          <p:cNvSpPr/>
          <p:nvPr/>
        </p:nvSpPr>
        <p:spPr>
          <a:xfrm>
            <a:off x="922946" y="2756018"/>
            <a:ext cx="1119499" cy="1102408"/>
          </a:xfrm>
          <a:prstGeom prst="ellipse">
            <a:avLst/>
          </a:prstGeom>
          <a:noFill/>
          <a:ln w="28575">
            <a:solidFill>
              <a:srgbClr val="9C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53129B-C2CA-EAEF-332A-DE7E0783E6BC}"/>
              </a:ext>
            </a:extLst>
          </p:cNvPr>
          <p:cNvSpPr/>
          <p:nvPr/>
        </p:nvSpPr>
        <p:spPr>
          <a:xfrm>
            <a:off x="1541092" y="4656033"/>
            <a:ext cx="1119499" cy="1102408"/>
          </a:xfrm>
          <a:prstGeom prst="ellipse">
            <a:avLst/>
          </a:prstGeom>
          <a:noFill/>
          <a:ln w="28575">
            <a:solidFill>
              <a:srgbClr val="9C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6B9166-6F51-0508-648C-FFC903F80A1F}"/>
              </a:ext>
            </a:extLst>
          </p:cNvPr>
          <p:cNvSpPr/>
          <p:nvPr/>
        </p:nvSpPr>
        <p:spPr>
          <a:xfrm>
            <a:off x="4168924" y="2751745"/>
            <a:ext cx="1119499" cy="1102408"/>
          </a:xfrm>
          <a:prstGeom prst="ellipse">
            <a:avLst/>
          </a:prstGeom>
          <a:noFill/>
          <a:ln w="28575">
            <a:solidFill>
              <a:srgbClr val="9C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5CE47B-AD57-0534-9A33-20841F6C5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449" y="6308207"/>
            <a:ext cx="611078" cy="369333"/>
          </a:xfrm>
          <a:prstGeom prst="rect">
            <a:avLst/>
          </a:prstGeom>
        </p:spPr>
      </p:pic>
      <p:pic>
        <p:nvPicPr>
          <p:cNvPr id="6" name="Graphic 6">
            <a:extLst>
              <a:ext uri="{FF2B5EF4-FFF2-40B4-BE49-F238E27FC236}">
                <a16:creationId xmlns:a16="http://schemas.microsoft.com/office/drawing/2014/main" id="{DBAF0F12-AF7F-DA45-5A59-6D2CD5FD8D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739" y="6245237"/>
            <a:ext cx="1364522" cy="50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F94C9-4FFF-7887-0514-F3FC648C90B4}"/>
              </a:ext>
            </a:extLst>
          </p:cNvPr>
          <p:cNvSpPr txBox="1"/>
          <p:nvPr/>
        </p:nvSpPr>
        <p:spPr>
          <a:xfrm>
            <a:off x="6726666" y="6283676"/>
            <a:ext cx="4767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aseline="30000" dirty="0"/>
              <a:t>1</a:t>
            </a:r>
            <a:r>
              <a:rPr lang="en-GB" sz="900" dirty="0"/>
              <a:t> EDIGES: Electronic Data interchange for Intermodal Global European Standard managed by EDIGES consortium of relevant CTOs to facilitate communication standardisation with LSPs and rail stakeholders</a:t>
            </a:r>
          </a:p>
        </p:txBody>
      </p:sp>
    </p:spTree>
    <p:extLst>
      <p:ext uri="{BB962C8B-B14F-4D97-AF65-F5344CB8AC3E}">
        <p14:creationId xmlns:p14="http://schemas.microsoft.com/office/powerpoint/2010/main" val="26090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1AD8FC2-BCC2-8B81-1A9B-BE81BD96E1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AD8FC2-BCC2-8B81-1A9B-BE81BD96E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4F24D27-C8B1-D062-6369-4D5B88B2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15" y="365125"/>
            <a:ext cx="10515600" cy="1325563"/>
          </a:xfrm>
        </p:spPr>
        <p:txBody>
          <a:bodyPr vert="horz"/>
          <a:lstStyle/>
          <a:p>
            <a:r>
              <a:rPr lang="en-GB" sz="3200" b="1" dirty="0"/>
              <a:t>EDICT Results </a:t>
            </a:r>
            <a:r>
              <a:rPr lang="en-GB" sz="3200" dirty="0"/>
              <a:t>(in progress)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0707-81EC-A22E-B8C0-B9B30D25D6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0E3B-AC3A-BFC4-4824-17F940B930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1F166-BC18-C6FB-B41B-A112EA18375B}"/>
              </a:ext>
            </a:extLst>
          </p:cNvPr>
          <p:cNvSpPr txBox="1"/>
          <p:nvPr/>
        </p:nvSpPr>
        <p:spPr>
          <a:xfrm>
            <a:off x="6775409" y="1076024"/>
            <a:ext cx="532676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Five interoperable IT platforms </a:t>
            </a:r>
            <a:r>
              <a:rPr lang="en-GB" sz="2000" b="1" dirty="0"/>
              <a:t>enrich</a:t>
            </a:r>
            <a:r>
              <a:rPr lang="en-GB" sz="2000" dirty="0"/>
              <a:t> Combined Terminal digital connections to CTOs, IMs &amp; RUs via</a:t>
            </a:r>
            <a:br>
              <a:rPr lang="en-GB" sz="2000" dirty="0"/>
            </a:br>
            <a:endParaRPr lang="en-GB" sz="105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Increase </a:t>
            </a:r>
            <a:r>
              <a:rPr lang="en-GB" sz="2000" b="1" dirty="0"/>
              <a:t>compliance</a:t>
            </a:r>
            <a:r>
              <a:rPr lang="en-GB" sz="2000" dirty="0"/>
              <a:t> with TAF TSI / </a:t>
            </a:r>
            <a:br>
              <a:rPr lang="en-GB" sz="2000" dirty="0"/>
            </a:br>
            <a:r>
              <a:rPr lang="en-GB" sz="2000" dirty="0"/>
              <a:t>TSI Telematics &amp; interoperability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Introduce </a:t>
            </a:r>
            <a:r>
              <a:rPr lang="en-GB" sz="2000" b="1" dirty="0"/>
              <a:t>cQMS</a:t>
            </a:r>
            <a:r>
              <a:rPr lang="en-GB" sz="2000" dirty="0"/>
              <a:t> processes &amp; reports</a:t>
            </a:r>
          </a:p>
          <a:p>
            <a:pPr lvl="1"/>
            <a:r>
              <a:rPr lang="en-GB" sz="2000" dirty="0"/>
              <a:t>- Harmonised reason codes</a:t>
            </a:r>
          </a:p>
          <a:p>
            <a:pPr marL="536575" lvl="1" indent="-79375">
              <a:buFontTx/>
              <a:buChar char="-"/>
            </a:pPr>
            <a:r>
              <a:rPr lang="en-GB" sz="2000" dirty="0"/>
              <a:t> Collaborative reason code reconciliation</a:t>
            </a:r>
          </a:p>
          <a:p>
            <a:pPr marL="536575" lvl="1" indent="-79375">
              <a:buFontTx/>
              <a:buChar char="-"/>
            </a:pPr>
            <a:r>
              <a:rPr lang="en-GB" sz="2000" dirty="0"/>
              <a:t> Collaborative reporting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/>
              <a:t>Enhance end-to-end data exchange </a:t>
            </a:r>
            <a:r>
              <a:rPr lang="en-GB" sz="2000" b="1" dirty="0"/>
              <a:t>quantity</a:t>
            </a:r>
          </a:p>
          <a:p>
            <a:pPr marL="342900" indent="-342900">
              <a:buFont typeface="+mj-lt"/>
              <a:buAutoNum type="arabicPeriod"/>
            </a:pPr>
            <a:endParaRPr lang="en-GB" sz="105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F5CAB9D-11CB-8F57-F624-F1F38BBBA7DB}"/>
              </a:ext>
            </a:extLst>
          </p:cNvPr>
          <p:cNvSpPr/>
          <p:nvPr/>
        </p:nvSpPr>
        <p:spPr>
          <a:xfrm>
            <a:off x="8848205" y="4727482"/>
            <a:ext cx="982879" cy="280057"/>
          </a:xfrm>
          <a:prstGeom prst="downArrow">
            <a:avLst/>
          </a:prstGeom>
          <a:solidFill>
            <a:srgbClr val="65B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CA3CC-8C20-96A5-3A64-5995B3A9A378}"/>
              </a:ext>
            </a:extLst>
          </p:cNvPr>
          <p:cNvSpPr txBox="1"/>
          <p:nvPr/>
        </p:nvSpPr>
        <p:spPr>
          <a:xfrm>
            <a:off x="6915870" y="4995042"/>
            <a:ext cx="484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Increase interoperability scope &amp; adoption </a:t>
            </a:r>
          </a:p>
          <a:p>
            <a:pPr algn="ctr"/>
            <a:r>
              <a:rPr lang="en-GB" sz="20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61D7A4-1DCD-DF00-F420-BECD09D3DDDD}"/>
              </a:ext>
            </a:extLst>
          </p:cNvPr>
          <p:cNvSpPr txBox="1"/>
          <p:nvPr/>
        </p:nvSpPr>
        <p:spPr>
          <a:xfrm>
            <a:off x="7011868" y="6014248"/>
            <a:ext cx="4655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(</a:t>
            </a:r>
            <a:r>
              <a:rPr lang="en-US" sz="1100" b="1" dirty="0"/>
              <a:t>E</a:t>
            </a:r>
            <a:r>
              <a:rPr lang="en-US" sz="1100" dirty="0"/>
              <a:t>nd-2-End </a:t>
            </a:r>
            <a:r>
              <a:rPr lang="en-US" sz="1100" b="1" dirty="0"/>
              <a:t>I</a:t>
            </a:r>
            <a:r>
              <a:rPr lang="en-US" sz="1100" dirty="0"/>
              <a:t>nteroperability </a:t>
            </a:r>
            <a:r>
              <a:rPr lang="en-US" sz="1100" b="1" dirty="0"/>
              <a:t>I</a:t>
            </a:r>
            <a:r>
              <a:rPr lang="en-US" sz="1100" dirty="0"/>
              <a:t>ncrease &amp; </a:t>
            </a:r>
            <a:r>
              <a:rPr lang="en-US" sz="1100" b="1" dirty="0"/>
              <a:t>A</a:t>
            </a:r>
            <a:r>
              <a:rPr lang="en-US" sz="1100" dirty="0"/>
              <a:t>doption within </a:t>
            </a:r>
            <a:r>
              <a:rPr lang="en-US" sz="1100" b="1" dirty="0"/>
              <a:t>C</a:t>
            </a:r>
            <a:r>
              <a:rPr lang="en-US" sz="1100" dirty="0"/>
              <a:t>ombined </a:t>
            </a:r>
            <a:r>
              <a:rPr lang="en-US" sz="1100" b="1" dirty="0"/>
              <a:t>T</a:t>
            </a:r>
            <a:r>
              <a:rPr lang="en-US" sz="1100" dirty="0"/>
              <a:t>ransport)</a:t>
            </a:r>
            <a:br>
              <a:rPr lang="en-US" sz="1100" dirty="0"/>
            </a:br>
            <a:r>
              <a:rPr lang="en-US" sz="1100" dirty="0"/>
              <a:t>	     </a:t>
            </a:r>
            <a:r>
              <a:rPr lang="en-US" sz="1000" dirty="0"/>
              <a:t>EDICT Leverage Project Proposal </a:t>
            </a:r>
            <a:endParaRPr lang="en-GB" sz="1100" dirty="0"/>
          </a:p>
        </p:txBody>
      </p:sp>
      <p:pic>
        <p:nvPicPr>
          <p:cNvPr id="20" name="Picture 19" descr="A close-up of a logo&#10;&#10;Description automatically generated">
            <a:extLst>
              <a:ext uri="{FF2B5EF4-FFF2-40B4-BE49-F238E27FC236}">
                <a16:creationId xmlns:a16="http://schemas.microsoft.com/office/drawing/2014/main" id="{6C61DCC0-F881-45D1-2BF6-A04C9848A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28" y="5426210"/>
            <a:ext cx="1324831" cy="602019"/>
          </a:xfrm>
          <a:prstGeom prst="rect">
            <a:avLst/>
          </a:prstGeom>
        </p:spPr>
      </p:pic>
      <p:pic>
        <p:nvPicPr>
          <p:cNvPr id="2" name="Picture 1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9508EBD3-B550-59B3-5012-2C25C4ADD0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9" y="1155072"/>
            <a:ext cx="6440530" cy="4547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C3D7E-7F27-5804-38EB-A2D9EB3F8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90AD5436-71CE-80B2-47C7-71EE8ACAB0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327" y="6298572"/>
            <a:ext cx="1364522" cy="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1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9566A38-DA84-8DF4-8B56-F0CB132874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58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08" imgH="408" progId="TCLayout.ActiveDocument.1">
                  <p:embed/>
                </p:oleObj>
              </mc:Choice>
              <mc:Fallback>
                <p:oleObj name="think-cell Slide" r:id="rId6" imgW="408" imgH="4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66A38-DA84-8DF4-8B56-F0CB13287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604DB06-DB1F-8ACC-832A-9E449331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04"/>
          </a:xfrm>
        </p:spPr>
        <p:txBody>
          <a:bodyPr vert="horz"/>
          <a:lstStyle/>
          <a:p>
            <a:r>
              <a:rPr lang="en-GB" sz="3600" b="1" dirty="0"/>
              <a:t>EDICT result: </a:t>
            </a:r>
            <a:br>
              <a:rPr lang="en-GB" sz="3600" b="1" dirty="0"/>
            </a:br>
            <a:r>
              <a:rPr lang="en-GB" sz="3600" b="1" dirty="0"/>
              <a:t>Collaborative reconciliation process </a:t>
            </a:r>
            <a:r>
              <a:rPr lang="en-GB" sz="3600" dirty="0"/>
              <a:t>(RU-CTO)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52FE-2545-CCCB-BAFF-E73BD91D6B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83615-D3D6-7E52-8056-51353ADE90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UIRR @ Rail Data Forum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5267111-6389-AB2C-CB45-CC4BF40DA04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90600" y="1584325"/>
            <a:ext cx="2087563" cy="869950"/>
          </a:xfrm>
          <a:prstGeom prst="chevron">
            <a:avLst>
              <a:gd name="adj" fmla="val 15146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263" tIns="233363" rIns="0" bIns="233363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325" dirty="0">
                <a:solidFill>
                  <a:schemeClr val="bg1"/>
                </a:solidFill>
              </a:rPr>
              <a:t>Detection of non-conformity / disruption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64BC6533-F12F-E952-D8F7-2FD33DE7E0B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078163" y="1584325"/>
            <a:ext cx="2014538" cy="869950"/>
          </a:xfrm>
          <a:prstGeom prst="chevron">
            <a:avLst>
              <a:gd name="adj" fmla="val 15146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263" tIns="31750" rIns="0" bIns="31750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325" dirty="0">
                <a:solidFill>
                  <a:schemeClr val="bg1"/>
                </a:solidFill>
              </a:rPr>
              <a:t>Parties involved enter reason or cancellation code into local TMS or </a:t>
            </a:r>
            <a:r>
              <a:rPr lang="en-GB" sz="1325" dirty="0" err="1">
                <a:solidFill>
                  <a:schemeClr val="bg1"/>
                </a:solidFill>
              </a:rPr>
              <a:t>cQMS</a:t>
            </a:r>
            <a:endParaRPr lang="en-GB" sz="1325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A1A9C8C-1E4A-8331-FD2C-E012576A3A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638" y="1558925"/>
            <a:ext cx="6662811" cy="143351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FC98135-D3BC-6D6B-2310-51A5384681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623" y="4000938"/>
            <a:ext cx="10870547" cy="129745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82216D5E-A31A-6235-6A8E-8472CD2A51E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90600" y="3041649"/>
            <a:ext cx="2271713" cy="890588"/>
          </a:xfrm>
          <a:prstGeom prst="chevron">
            <a:avLst>
              <a:gd name="adj" fmla="val 2067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5875" tIns="42863" rIns="0" bIns="41275" rtlCol="0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325" dirty="0">
                <a:solidFill>
                  <a:schemeClr val="bg1"/>
                </a:solidFill>
              </a:rPr>
              <a:t>Per non-conformity RU &amp; CTO collaboratively decide on reason code, </a:t>
            </a:r>
            <a:br>
              <a:rPr lang="en-GB" altLang="en-US" sz="1325" dirty="0">
                <a:solidFill>
                  <a:schemeClr val="bg1"/>
                </a:solidFill>
                <a:effectLst/>
              </a:rPr>
            </a:br>
            <a:r>
              <a:rPr lang="en-GB" sz="1325" dirty="0">
                <a:solidFill>
                  <a:schemeClr val="bg1"/>
                </a:solidFill>
              </a:rPr>
              <a:t>originator &amp; delay in cQMS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BE31743-AE1D-AF5A-91BA-BFD43E076ED9}"/>
                  </a:ext>
                </a:extLst>
              </p14:cNvPr>
              <p14:cNvContentPartPr/>
              <p14:nvPr/>
            </p14:nvContentPartPr>
            <p14:xfrm>
              <a:off x="4336565" y="4564486"/>
              <a:ext cx="698760" cy="83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BE31743-AE1D-AF5A-91BA-BFD43E076E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00565" y="4492486"/>
                <a:ext cx="770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4CC802B-34B6-0D39-9E98-7A8601770F3A}"/>
                  </a:ext>
                </a:extLst>
              </p14:cNvPr>
              <p14:cNvContentPartPr/>
              <p14:nvPr/>
            </p14:nvContentPartPr>
            <p14:xfrm>
              <a:off x="2646725" y="4610926"/>
              <a:ext cx="704160" cy="36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4CC802B-34B6-0D39-9E98-7A8601770F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0725" y="4539286"/>
                <a:ext cx="7758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9CF3A7F-F5BB-57DF-4E35-4D1C44C2CC28}"/>
                  </a:ext>
                </a:extLst>
              </p14:cNvPr>
              <p14:cNvContentPartPr/>
              <p14:nvPr/>
            </p14:nvContentPartPr>
            <p14:xfrm>
              <a:off x="979565" y="4600846"/>
              <a:ext cx="571320" cy="41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9CF3A7F-F5BB-57DF-4E35-4D1C44C2CC2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3925" y="4528846"/>
                <a:ext cx="642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789D3F8-4894-DF04-EB40-3E256CF469E6}"/>
                  </a:ext>
                </a:extLst>
              </p14:cNvPr>
              <p14:cNvContentPartPr/>
              <p14:nvPr/>
            </p14:nvContentPartPr>
            <p14:xfrm>
              <a:off x="6800983" y="4620552"/>
              <a:ext cx="100692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789D3F8-4894-DF04-EB40-3E256CF469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4983" y="4548552"/>
                <a:ext cx="1078560" cy="15048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092C3FE9-ED6F-7A78-F224-9E13894F591D}"/>
              </a:ext>
            </a:extLst>
          </p:cNvPr>
          <p:cNvSpPr>
            <a:spLocks noChangeAspect="1"/>
          </p:cNvSpPr>
          <p:nvPr/>
        </p:nvSpPr>
        <p:spPr>
          <a:xfrm>
            <a:off x="893617" y="1476375"/>
            <a:ext cx="252413" cy="25241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389C968-BC0B-FA69-7A43-7D84E7411D57}"/>
              </a:ext>
            </a:extLst>
          </p:cNvPr>
          <p:cNvSpPr>
            <a:spLocks noChangeAspect="1"/>
          </p:cNvSpPr>
          <p:nvPr/>
        </p:nvSpPr>
        <p:spPr>
          <a:xfrm>
            <a:off x="2981180" y="1476375"/>
            <a:ext cx="252413" cy="252413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4AB1B6E-9A96-86E2-6113-85AB1EBAB390}"/>
              </a:ext>
            </a:extLst>
          </p:cNvPr>
          <p:cNvSpPr>
            <a:spLocks noChangeAspect="1"/>
          </p:cNvSpPr>
          <p:nvPr/>
        </p:nvSpPr>
        <p:spPr>
          <a:xfrm>
            <a:off x="893617" y="2942638"/>
            <a:ext cx="252000" cy="2520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FE51F2-B2C7-A5F4-4630-C3B74DE46A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2449" y="6308207"/>
            <a:ext cx="611078" cy="369333"/>
          </a:xfrm>
          <a:prstGeom prst="rect">
            <a:avLst/>
          </a:prstGeom>
        </p:spPr>
      </p:pic>
      <p:pic>
        <p:nvPicPr>
          <p:cNvPr id="16" name="Graphic 6">
            <a:extLst>
              <a:ext uri="{FF2B5EF4-FFF2-40B4-BE49-F238E27FC236}">
                <a16:creationId xmlns:a16="http://schemas.microsoft.com/office/drawing/2014/main" id="{C0FAB573-2A14-AA0C-5413-298316495B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739" y="6245237"/>
            <a:ext cx="1364522" cy="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F846CD-BC10-BC86-0B51-1F286CBAFE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54940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BB6A1D-7B00-F2A9-226A-3195855F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fld id="{6284A3DF-976F-4783-871F-08DE6E0D6334}" type="datetime'Agenda'">
              <a:rPr lang="en-GB" altLang="en-US" sz="3600" b="1" smtClean="0">
                <a:effectLst/>
              </a:rPr>
              <a:pPr/>
              <a:t>Agenda</a:t>
            </a:fld>
            <a:endParaRPr lang="en-GB" b="1" dirty="0"/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B1E815B0-B91C-15BB-20F1-1A12D49AC76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354263" y="1933575"/>
            <a:ext cx="3559175" cy="457200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2075" tIns="92075" rIns="0" bIns="90488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Workshop: Telematics Freight</a:t>
            </a:r>
            <a:endParaRPr lang="en-GB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1AF47-BAB1-8DEE-7CFD-5B7E6AEF63B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354263" y="2390775"/>
            <a:ext cx="3559175" cy="457200"/>
          </a:xfrm>
          <a:prstGeom prst="rect">
            <a:avLst/>
          </a:prstGeom>
          <a:solidFill>
            <a:schemeClr val="accent6"/>
          </a:solidFill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2075" tIns="92075" rIns="0" bIns="90488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</a:t>
            </a:r>
            <a:endParaRPr lang="en-GB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00777B9-60C7-7CB5-D6E8-79BF7663BC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797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0777B9-60C7-7CB5-D6E8-79BF7663B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690F063-3320-0F38-2F72-BDC012AE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3600" dirty="0"/>
              <a:t>Future development direction of rail information exchange from a business ecosystem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CB741-66F6-EF0A-ECE8-15876FD56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19/06/2024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2AF9-F348-95CB-7B5F-17B639B039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UIRR @ Rail Data Forum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13DFE-295D-297E-ACA6-DF6A9333C09F}"/>
              </a:ext>
            </a:extLst>
          </p:cNvPr>
          <p:cNvSpPr txBox="1"/>
          <p:nvPr/>
        </p:nvSpPr>
        <p:spPr>
          <a:xfrm>
            <a:off x="976045" y="1777429"/>
            <a:ext cx="10306989" cy="3883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Be not fearful, but actively embracing change and opportunities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GB" sz="2000" dirty="0"/>
              <a:t>Not sharing all information, but the relevant parts to make train attractive to shippers</a:t>
            </a:r>
          </a:p>
          <a:p>
            <a:pPr marL="342900" indent="-342900">
              <a:lnSpc>
                <a:spcPct val="20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en-GB" sz="2000" dirty="0"/>
              <a:t>Remove hurdles to allow that network effects happen (overcome chicken and egg problem)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Improve interoperability of platforms (RNE TIS, DXI KV4.0, Port Community Systems etc.) </a:t>
            </a:r>
            <a:br>
              <a:rPr lang="en-GB" sz="2000" dirty="0"/>
            </a:br>
            <a:r>
              <a:rPr lang="en-GB" sz="2000" dirty="0"/>
              <a:t>and standards (TSI Telematics, EDIGES, etc.)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…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D3314-28E7-CF6A-1628-AA258A8A0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276" y="6331646"/>
            <a:ext cx="611078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02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3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2.51800821000000007999E+00&quot;&gt;&lt;m_msothmcolidx val=&quot;0&quot;/&gt;&lt;m_rgb r=&quot;A4&quot; g=&quot;A7&quot; b=&quot;30&quot;/&gt;&lt;/elem&gt;&lt;elem m_fUsage=&quot;2.40049000000000001265E+00&quot;&gt;&lt;m_msothmcolidx val=&quot;0&quot;/&gt;&lt;m_rgb r=&quot;72&quot; g=&quot;87&quot; b=&quot;69&quot;/&gt;&lt;/elem&gt;&lt;elem m_fUsage=&quot;7.29000000000000092371E-01&quot;&gt;&lt;m_msothmcolidx val=&quot;0&quot;/&gt;&lt;m_rgb r=&quot;E8&quot; g=&quot;D4&quot; b=&quot;DD&quot;/&gt;&lt;/elem&gt;&lt;elem m_fUsage=&quot;4.78296900000000135833E-01&quot;&gt;&lt;m_msothmcolidx val=&quot;0&quot;/&gt;&lt;m_rgb r=&quot;DF&quot; g=&quot;E1&quot; b=&quot;95&quot;/&gt;&lt;/elem&gt;&lt;elem m_fUsage=&quot;3.87420489000000145552E-01&quot;&gt;&lt;m_msothmcolidx val=&quot;0&quot;/&gt;&lt;m_rgb r=&quot;FA&quot; g=&quot;9C&quot; b=&quot;B6&quot;/&gt;&lt;/elem&gt;&lt;elem m_fUsage=&quot;3.48678440100000153201E-01&quot;&gt;&lt;m_msothmcolidx val=&quot;0&quot;/&gt;&lt;m_rgb r=&quot;A0&quot; g=&quot;E4&quot; b=&quot;23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sDh8qUatDtSHLJ.C2dV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Z_jGU.hWAzFdkImK3O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FuVJdHLQzZ_yJJsIn5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2.od5cWyqqenVFnZR6_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cgyriy376Ux1nAEboYE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sDh8qUatDtSHLJ.C2d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35mCrXO6EiGsTzqzJKq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1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2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3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4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5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6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ark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304C"/>
        </a:solidFill>
        <a:ln>
          <a:solidFill>
            <a:srgbClr val="F9FAFD"/>
          </a:solidFill>
        </a:ln>
      </a:spPr>
      <a:bodyPr rtlCol="0" anchor="ctr"/>
      <a:lstStyle>
        <a:defPPr algn="ctr">
          <a:defRPr sz="1100" b="1" dirty="0">
            <a:solidFill>
              <a:schemeClr val="bg1"/>
            </a:solidFill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rk">
  <a:themeElements>
    <a:clrScheme name="Custom 1">
      <a:dk1>
        <a:srgbClr val="02304C"/>
      </a:dk1>
      <a:lt1>
        <a:srgbClr val="F8FDFF"/>
      </a:lt1>
      <a:dk2>
        <a:srgbClr val="02304C"/>
      </a:dk2>
      <a:lt2>
        <a:srgbClr val="F8FD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304C"/>
        </a:solidFill>
        <a:ln>
          <a:solidFill>
            <a:srgbClr val="F9FAFD"/>
          </a:solidFill>
        </a:ln>
      </a:spPr>
      <a:bodyPr rtlCol="0" anchor="ctr"/>
      <a:lstStyle>
        <a:defPPr algn="ctr">
          <a:defRPr sz="1100" b="1" dirty="0">
            <a:solidFill>
              <a:schemeClr val="bg1"/>
            </a:solidFill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5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6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7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8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ppt/theme/theme9.xml><?xml version="1.0" encoding="utf-8"?>
<a:theme xmlns:a="http://schemas.openxmlformats.org/drawingml/2006/main" name="1_INTERIE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IRR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spAutoFit/>
      </a:bodyPr>
      <a:lstStyle>
        <a:defPPr>
          <a:defRPr sz="1200" dirty="0" smtClean="0">
            <a:solidFill>
              <a:srgbClr val="939598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IRR_PPT_10-2021_V03.pptx" id="{4665A6AD-417E-3B4A-8109-353E20492C44}" vid="{69EFDEFF-0145-4C46-8F41-7914211C7CD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19</Value>
      <Value>24</Value>
      <Value>23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Stakeholders</TermName>
          <TermId xmlns="http://schemas.microsoft.com/office/infopath/2007/PartnerControls">97401783-0d37-47db-9352-a720422e86a1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MON - Monitoring</TermName>
          <TermId xmlns="http://schemas.microsoft.com/office/infopath/2007/PartnerControls">14fcaee7-11bd-454f-8ee8-4603210ececb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INTID-2107188391-117</_dlc_DocId>
    <_dlc_DocIdUrl xmlns="49592fe1-76b3-425e-9982-488f19897f48">
      <Url>https://eraeuropaeu.sharepoint.com/sites/OPD/_layouts/15/DocIdRedir.aspx?ID=INTID-2107188391-117</Url>
      <Description>INTID-2107188391-117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575AA8-F21C-4A29-986A-B4369073B3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9DA737-808E-48D1-989B-580387CA1E02}">
  <ds:schemaRefs>
    <ds:schemaRef ds:uri="http://schemas.openxmlformats.org/package/2006/metadata/core-properties"/>
    <ds:schemaRef ds:uri="50f33e2c-b3eb-4439-be36-bb204adc48d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c2016cc5-f511-44d1-91bf-312f3a07ac7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7F4ED-CF0B-4B0C-AF1A-8D68A8FD9AC8}"/>
</file>

<file path=customXml/itemProps4.xml><?xml version="1.0" encoding="utf-8"?>
<ds:datastoreItem xmlns:ds="http://schemas.openxmlformats.org/officeDocument/2006/customXml" ds:itemID="{39115031-3553-4DD4-AA03-FEF9B43439DF}"/>
</file>

<file path=customXml/itemProps5.xml><?xml version="1.0" encoding="utf-8"?>
<ds:datastoreItem xmlns:ds="http://schemas.openxmlformats.org/officeDocument/2006/customXml" ds:itemID="{A41525E6-49E8-43EE-8D75-3B9DC7B623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Widescreen</PresentationFormat>
  <Paragraphs>204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9" baseType="lpstr">
      <vt:lpstr>Arial</vt:lpstr>
      <vt:lpstr>Calibri</vt:lpstr>
      <vt:lpstr>Corbel</vt:lpstr>
      <vt:lpstr>Open Sans</vt:lpstr>
      <vt:lpstr>Open Sans Medium</vt:lpstr>
      <vt:lpstr>Open Sans SemiBold</vt:lpstr>
      <vt:lpstr>Wingdings</vt:lpstr>
      <vt:lpstr>Wingdings 3</vt:lpstr>
      <vt:lpstr>Master </vt:lpstr>
      <vt:lpstr>2_Dark</vt:lpstr>
      <vt:lpstr>1_Dark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1_INTERIEUR</vt:lpstr>
      <vt:lpstr>think-cell Slide</vt:lpstr>
      <vt:lpstr>UIRR Contribution  @ Rail Data Forum</vt:lpstr>
      <vt:lpstr>Agenda</vt:lpstr>
      <vt:lpstr>Meeting Cascading Requirements Challenge</vt:lpstr>
      <vt:lpstr>Meeting Cascading Requirements Challenge</vt:lpstr>
      <vt:lpstr>EDICT Interoperability Push:  Digital Collaboration &amp; Collaborative QMS (cQMS)</vt:lpstr>
      <vt:lpstr>EDICT Results (in progress)</vt:lpstr>
      <vt:lpstr>EDICT result:  Collaborative reconciliation process (RU-CTO)</vt:lpstr>
      <vt:lpstr>Agenda</vt:lpstr>
      <vt:lpstr>Future development direction of rail information exchange from a business ecosystem view</vt:lpstr>
      <vt:lpstr>Gaps</vt:lpstr>
      <vt:lpstr>cQMS covers terminal-to-terminal</vt:lpstr>
      <vt:lpstr>Conceptual view of reason coding within cQMS</vt:lpstr>
      <vt:lpstr>Standards -&gt; Interoperability -&gt;Willingness to share -&gt; Interfaces to share </vt:lpstr>
      <vt:lpstr>Thank you for your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Saud Ibrahim</dc:creator>
  <cp:lastModifiedBy>Roland Klueber</cp:lastModifiedBy>
  <cp:revision>685</cp:revision>
  <cp:lastPrinted>2024-06-17T07:15:03Z</cp:lastPrinted>
  <dcterms:created xsi:type="dcterms:W3CDTF">2023-03-01T12:48:44Z</dcterms:created>
  <dcterms:modified xsi:type="dcterms:W3CDTF">2024-06-24T21:18:03Z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MediaServiceImageTags">
    <vt:lpwstr/>
  </property>
  <property fmtid="{D5CDD505-2E9C-101B-9397-08002B2CF9AE}" pid="4" name="_dlc_DocIdItemGuid">
    <vt:lpwstr>a4d793c7-e936-432d-b179-172ee02ed68c</vt:lpwstr>
  </property>
  <property fmtid="{D5CDD505-2E9C-101B-9397-08002B2CF9AE}" pid="5" name="Origin-Author">
    <vt:lpwstr>23;#Stakeholders|97401783-0d37-47db-9352-a720422e86a1</vt:lpwstr>
  </property>
  <property fmtid="{D5CDD505-2E9C-101B-9397-08002B2CF9AE}" pid="6" name="Document type">
    <vt:lpwstr>19;#Presentation|d69afb93-d8c7-4c9e-870f-5298841c2f8f</vt:lpwstr>
  </property>
  <property fmtid="{D5CDD505-2E9C-101B-9397-08002B2CF9AE}" pid="7" name="Process">
    <vt:lpwstr>24;#MON - Monitoring|14fcaee7-11bd-454f-8ee8-4603210ececb</vt:lpwstr>
  </property>
</Properties>
</file>