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147469022" r:id="rId2"/>
    <p:sldId id="2147469025" r:id="rId3"/>
    <p:sldId id="214746902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6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5F06D-99D3-4554-9D08-40092679A26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D18C22DC-A5AC-4D1C-952F-D7BC688B29D4}">
      <dgm:prSet phldrT="[Text]" phldr="1"/>
      <dgm:spPr/>
      <dgm:t>
        <a:bodyPr/>
        <a:lstStyle/>
        <a:p>
          <a:endParaRPr lang="en-GB"/>
        </a:p>
      </dgm:t>
    </dgm:pt>
    <dgm:pt modelId="{5781A0F6-B6F3-4FFB-9F63-125880587A68}" type="sibTrans" cxnId="{791D6C22-6B36-4155-B92B-C9460D00EC6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GB"/>
        </a:p>
      </dgm:t>
      <dgm:extLst>
        <a:ext uri="{E40237B7-FDA0-4F09-8148-C483321AD2D9}">
          <dgm14:cNvPr xmlns:dgm14="http://schemas.microsoft.com/office/drawing/2010/diagram" id="0" name="" descr="Image preview">
            <a:extLst>
              <a:ext uri="{FF2B5EF4-FFF2-40B4-BE49-F238E27FC236}">
                <a16:creationId xmlns:a16="http://schemas.microsoft.com/office/drawing/2014/main" id="{D4E06F90-90E0-A173-A77E-92CC0235FB04}"/>
              </a:ext>
            </a:extLst>
          </dgm14:cNvPr>
        </a:ext>
      </dgm:extLst>
    </dgm:pt>
    <dgm:pt modelId="{4643918A-9DDA-4D23-8206-235F3FD7508F}" type="parTrans" cxnId="{791D6C22-6B36-4155-B92B-C9460D00EC61}">
      <dgm:prSet/>
      <dgm:spPr/>
      <dgm:t>
        <a:bodyPr/>
        <a:lstStyle/>
        <a:p>
          <a:endParaRPr lang="en-GB"/>
        </a:p>
      </dgm:t>
    </dgm:pt>
    <dgm:pt modelId="{E7B65363-DED0-4E69-A28A-D80F371EFE98}" type="pres">
      <dgm:prSet presAssocID="{0155F06D-99D3-4554-9D08-40092679A26A}" presName="Name0" presStyleCnt="0">
        <dgm:presLayoutVars>
          <dgm:chMax val="7"/>
          <dgm:chPref val="7"/>
          <dgm:dir/>
        </dgm:presLayoutVars>
      </dgm:prSet>
      <dgm:spPr/>
    </dgm:pt>
    <dgm:pt modelId="{C96CE3C6-177E-4176-8CA8-1FA84088983E}" type="pres">
      <dgm:prSet presAssocID="{0155F06D-99D3-4554-9D08-40092679A26A}" presName="Name1" presStyleCnt="0"/>
      <dgm:spPr/>
    </dgm:pt>
    <dgm:pt modelId="{7D8029E0-14B1-4E44-AEFE-7062D3007EEC}" type="pres">
      <dgm:prSet presAssocID="{5781A0F6-B6F3-4FFB-9F63-125880587A68}" presName="picture_1" presStyleCnt="0"/>
      <dgm:spPr/>
    </dgm:pt>
    <dgm:pt modelId="{D6F237DD-C32A-4A70-AE8E-BC37E070697A}" type="pres">
      <dgm:prSet presAssocID="{5781A0F6-B6F3-4FFB-9F63-125880587A68}" presName="pictureRepeatNode" presStyleLbl="alignImgPlace1" presStyleIdx="0" presStyleCnt="1" custScaleX="83363" custScaleY="80517" custLinFactX="-33454" custLinFactNeighborX="-100000" custLinFactNeighborY="-21076"/>
      <dgm:spPr/>
    </dgm:pt>
    <dgm:pt modelId="{76800947-6A51-44D4-98F1-032191BD1C6A}" type="pres">
      <dgm:prSet presAssocID="{D18C22DC-A5AC-4D1C-952F-D7BC688B29D4}" presName="text_1" presStyleLbl="node1" presStyleIdx="0" presStyleCnt="0">
        <dgm:presLayoutVars>
          <dgm:bulletEnabled val="1"/>
        </dgm:presLayoutVars>
      </dgm:prSet>
      <dgm:spPr/>
    </dgm:pt>
  </dgm:ptLst>
  <dgm:cxnLst>
    <dgm:cxn modelId="{CE9D4214-66C5-45AC-B9F8-A88D8D8E0604}" type="presOf" srcId="{0155F06D-99D3-4554-9D08-40092679A26A}" destId="{E7B65363-DED0-4E69-A28A-D80F371EFE98}" srcOrd="0" destOrd="0" presId="urn:microsoft.com/office/officeart/2008/layout/CircularPictureCallout"/>
    <dgm:cxn modelId="{791D6C22-6B36-4155-B92B-C9460D00EC61}" srcId="{0155F06D-99D3-4554-9D08-40092679A26A}" destId="{D18C22DC-A5AC-4D1C-952F-D7BC688B29D4}" srcOrd="0" destOrd="0" parTransId="{4643918A-9DDA-4D23-8206-235F3FD7508F}" sibTransId="{5781A0F6-B6F3-4FFB-9F63-125880587A68}"/>
    <dgm:cxn modelId="{E2081291-680C-46F9-962D-EE9E8AABCA59}" type="presOf" srcId="{5781A0F6-B6F3-4FFB-9F63-125880587A68}" destId="{D6F237DD-C32A-4A70-AE8E-BC37E070697A}" srcOrd="0" destOrd="0" presId="urn:microsoft.com/office/officeart/2008/layout/CircularPictureCallout"/>
    <dgm:cxn modelId="{FD25DDB6-6717-4D30-9CB3-C3FE5EBA34D0}" type="presOf" srcId="{D18C22DC-A5AC-4D1C-952F-D7BC688B29D4}" destId="{76800947-6A51-44D4-98F1-032191BD1C6A}" srcOrd="0" destOrd="0" presId="urn:microsoft.com/office/officeart/2008/layout/CircularPictureCallout"/>
    <dgm:cxn modelId="{F166E7A1-2B58-4CF3-A3C9-69B833E9E45D}" type="presParOf" srcId="{E7B65363-DED0-4E69-A28A-D80F371EFE98}" destId="{C96CE3C6-177E-4176-8CA8-1FA84088983E}" srcOrd="0" destOrd="0" presId="urn:microsoft.com/office/officeart/2008/layout/CircularPictureCallout"/>
    <dgm:cxn modelId="{F939837A-DE00-4BEC-9EFC-C0DD9FBC08EE}" type="presParOf" srcId="{C96CE3C6-177E-4176-8CA8-1FA84088983E}" destId="{7D8029E0-14B1-4E44-AEFE-7062D3007EEC}" srcOrd="0" destOrd="0" presId="urn:microsoft.com/office/officeart/2008/layout/CircularPictureCallout"/>
    <dgm:cxn modelId="{A73E8409-54B2-4829-A771-CCC9C3D74B28}" type="presParOf" srcId="{7D8029E0-14B1-4E44-AEFE-7062D3007EEC}" destId="{D6F237DD-C32A-4A70-AE8E-BC37E070697A}" srcOrd="0" destOrd="0" presId="urn:microsoft.com/office/officeart/2008/layout/CircularPictureCallout"/>
    <dgm:cxn modelId="{98AED3CA-9B13-4C41-94DE-2968F7CA990E}" type="presParOf" srcId="{C96CE3C6-177E-4176-8CA8-1FA84088983E}" destId="{76800947-6A51-44D4-98F1-032191BD1C6A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237DD-C32A-4A70-AE8E-BC37E070697A}">
      <dsp:nvSpPr>
        <dsp:cNvPr id="0" name=""/>
        <dsp:cNvSpPr/>
      </dsp:nvSpPr>
      <dsp:spPr>
        <a:xfrm>
          <a:off x="0" y="511016"/>
          <a:ext cx="2231231" cy="2155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00947-6A51-44D4-98F1-032191BD1C6A}">
      <dsp:nvSpPr>
        <dsp:cNvPr id="0" name=""/>
        <dsp:cNvSpPr/>
      </dsp:nvSpPr>
      <dsp:spPr>
        <a:xfrm>
          <a:off x="1820037" y="2235622"/>
          <a:ext cx="1712976" cy="883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900" kern="1200"/>
        </a:p>
      </dsp:txBody>
      <dsp:txXfrm>
        <a:off x="1820037" y="2235622"/>
        <a:ext cx="1712976" cy="88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5EADA-8E2F-490B-99A5-A1ECF2D068F4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39F-0FD6-4E64-B480-FE44218036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2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03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5DC04-472E-46CD-9CA2-17731012BE1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811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842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0A80-C47A-8996-8E9F-A6F80B8FE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C04E2-CD4C-BC50-E6BE-8CA87F6A6D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674E7-4277-BC45-71BF-228A5F142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6FDAC-14AF-27F9-0B34-BFA97A7E2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5FF97-CCCD-79E1-8E60-405BEF01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61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282E-A4DD-EAA0-F87D-C0862E3E2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01A1E-92A7-DE50-18EC-EE58EF5AD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C789F-10FA-7D54-97F5-7F07BBA9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F6336-EDBE-2421-FFF3-49A6EE8A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89DE6-A69C-7DF1-49AC-E8C9F3C2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20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D102AC-2552-61CD-7DA9-EDD9F2FBC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A8AA49-621B-E7BB-A177-3067AB9DA1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4ECAF-1885-D427-6742-43CB4878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BF453-2AF3-99A3-2790-35AE93A0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12A80-65CF-CC4E-5009-9851424D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4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b="1" kern="1200" cap="none" baseline="0" dirty="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tx1"/>
                </a:solidFill>
              </a:rPr>
              <a:t>Chapter divider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3194973"/>
            <a:ext cx="961200" cy="1674185"/>
          </a:xfrm>
        </p:spPr>
        <p:txBody>
          <a:bodyPr>
            <a:noAutofit/>
          </a:bodyPr>
          <a:lstStyle>
            <a:lvl1pPr algn="r">
              <a:lnSpc>
                <a:spcPct val="100000"/>
              </a:lnSpc>
              <a:defRPr sz="4800" b="1">
                <a:latin typeface="+mj-lt"/>
              </a:defRPr>
            </a:lvl1pPr>
          </a:lstStyle>
          <a:p>
            <a:pPr lvl="0"/>
            <a:r>
              <a:rPr lang="en-GB"/>
              <a:t>01</a:t>
            </a:r>
          </a:p>
        </p:txBody>
      </p:sp>
      <p:pic>
        <p:nvPicPr>
          <p:cNvPr id="7" name="easyBackground_Agenda">
            <a:extLst>
              <a:ext uri="{FF2B5EF4-FFF2-40B4-BE49-F238E27FC236}">
                <a16:creationId xmlns:a16="http://schemas.microsoft.com/office/drawing/2014/main" id="{5DEE5BCE-4F8F-7729-0A54-626D838488E8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99" r="31076"/>
          <a:stretch>
            <a:fillRect/>
          </a:stretch>
        </p:blipFill>
        <p:spPr>
          <a:xfrm>
            <a:off x="8301160" y="0"/>
            <a:ext cx="3890831" cy="6858000"/>
          </a:xfrm>
          <a:custGeom>
            <a:avLst/>
            <a:gdLst>
              <a:gd name="connsiteX0" fmla="*/ 0 w 3890831"/>
              <a:gd name="connsiteY0" fmla="*/ 6681046 h 6858000"/>
              <a:gd name="connsiteX1" fmla="*/ 3890831 w 3890831"/>
              <a:gd name="connsiteY1" fmla="*/ 6681046 h 6858000"/>
              <a:gd name="connsiteX2" fmla="*/ 3890831 w 3890831"/>
              <a:gd name="connsiteY2" fmla="*/ 6858000 h 6858000"/>
              <a:gd name="connsiteX3" fmla="*/ 0 w 3890831"/>
              <a:gd name="connsiteY3" fmla="*/ 6858000 h 6858000"/>
              <a:gd name="connsiteX4" fmla="*/ 0 w 3890831"/>
              <a:gd name="connsiteY4" fmla="*/ 0 h 6858000"/>
              <a:gd name="connsiteX5" fmla="*/ 3890831 w 3890831"/>
              <a:gd name="connsiteY5" fmla="*/ 0 h 6858000"/>
              <a:gd name="connsiteX6" fmla="*/ 3890831 w 3890831"/>
              <a:gd name="connsiteY6" fmla="*/ 6447046 h 6858000"/>
              <a:gd name="connsiteX7" fmla="*/ 0 w 3890831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1" h="6858000">
                <a:moveTo>
                  <a:pt x="0" y="6681046"/>
                </a:moveTo>
                <a:lnTo>
                  <a:pt x="3890831" y="6681046"/>
                </a:lnTo>
                <a:lnTo>
                  <a:pt x="3890831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1" y="0"/>
                </a:lnTo>
                <a:lnTo>
                  <a:pt x="3890831" y="6447046"/>
                </a:lnTo>
                <a:lnTo>
                  <a:pt x="0" y="64470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87567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988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hlinkClick r:id="rId2"/>
            <a:extLst>
              <a:ext uri="{FF2B5EF4-FFF2-40B4-BE49-F238E27FC236}">
                <a16:creationId xmlns:a16="http://schemas.microsoft.com/office/drawing/2014/main" id="{919F9282-7ECC-C17E-0DF9-1CADE3E05ABB}"/>
              </a:ext>
            </a:extLst>
          </p:cNvPr>
          <p:cNvSpPr/>
          <p:nvPr userDrawn="1"/>
        </p:nvSpPr>
        <p:spPr>
          <a:xfrm>
            <a:off x="8436260" y="5429759"/>
            <a:ext cx="2304256" cy="301728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8E8E8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7F484EE-B37F-94B3-FD59-A0A5673B59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764705"/>
            <a:ext cx="9397045" cy="504055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65110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32CB-33B9-821D-8205-577C6C483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7CADF-F704-2566-8C8D-F8D90A598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B0976-39F7-73E1-E50E-8A53FBF5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4B46B-9900-672B-AFC4-829CADDF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3486-7AD3-BC2D-68C8-482190CE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46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9288-91EA-D9B4-05EA-7F493862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EDE3A-FC0B-4A57-C607-088669A9D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B80F1-4456-52BF-CED5-9A960EEE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27E3E-17D3-C48C-DB7A-6E05D265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1609B-7598-A140-2845-4E63A2BF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7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F70CB-E6AE-6473-7E7B-E81D28150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8EB60-20DE-3555-C260-1D43EFA10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72361-FD33-AB69-A63C-2F16D766A6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CC8E9-6C28-3DC0-69AD-4DA2A97C4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A85D1-2A5F-2E65-4807-31E7F360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DA31F-10BB-CE81-5FE4-2D0EA408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715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50652-4280-3A13-627C-CEBE73956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FB19B-0319-BC67-E199-00B0DF1A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20B08-DE21-A6B3-241C-881C07AE9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1FC1D-4C0C-1170-B938-A02AC491C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857F2-C752-281C-D965-2B35392E5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DAAD72-36AF-2F62-5040-4C5DCE2A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43958-D711-DB22-76DE-4A68CB1B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16C38B-CAFB-0364-A4D9-60CDE6B31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0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FF52-2B0D-04B1-7D6F-E62FAB2A7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7EC9F-959D-9870-F7F4-AAD5641ED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6C445-A163-125A-EB69-A2D04E15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BC741-FC78-06C7-720A-6F1C91344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9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E3DE17-1805-3BC9-4975-8C02AC05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81756D-DB2D-80D0-4CA7-489A462AB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9502D-FE16-0A3A-46AF-A9C289391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6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4872A-2A2F-BBCC-BFE9-C5C48809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5F884-AA94-E6CE-0CC9-054291232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70204-0486-283F-D1A2-1C2118ECB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9D2C4-2BC8-C97E-65E5-BF0A056E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ADB8F-0015-4F2C-A099-5C1BB50D4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37305-9716-7806-C917-6272EF98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D4B0D-FE68-6F99-8B93-A95F6DB24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FFB667-C04A-AC9A-5A23-23057F0CF8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02E10-9AD4-E744-871D-A9D0C85C74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EB6CE-A327-763D-71A0-D492E06F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FC7B3-D1F9-985D-E489-03531BE6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3ED8BC-6709-B0AD-0948-389B7F85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18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49385-CD39-4DA7-0E7E-E6C9BCCD5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EEED5-B534-B959-1211-D26B78273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B69404-4559-0725-14C5-CCF4614BE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C872-8E21-4851-B2DF-9B184F6D8551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860DE-CA3E-9931-C8D2-32584482EE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4C96-1FBF-54BD-3C47-14B71B71F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BD06F-5605-47C1-8011-9F3D0D2BB5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13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diagramColors" Target="../diagrams/colors1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diagramQuickStyle" Target="../diagrams/quickStyl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diagramLayout" Target="../diagrams/layout1.xml"/><Relationship Id="rId5" Type="http://schemas.openxmlformats.org/officeDocument/2006/relationships/tags" Target="../tags/tag7.xml"/><Relationship Id="rId15" Type="http://schemas.openxmlformats.org/officeDocument/2006/relationships/image" Target="../media/image3.png"/><Relationship Id="rId10" Type="http://schemas.openxmlformats.org/officeDocument/2006/relationships/diagramData" Target="../diagrams/data1.xml"/><Relationship Id="rId4" Type="http://schemas.openxmlformats.org/officeDocument/2006/relationships/tags" Target="../tags/tag6.xml"/><Relationship Id="rId9" Type="http://schemas.openxmlformats.org/officeDocument/2006/relationships/notesSlide" Target="../notesSlides/notesSlide2.xml"/><Relationship Id="rId14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85EE0-08CC-7E93-5F77-1CC4CAC8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Data Consumers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9315049-D55D-3464-0809-5B220BD9E9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366" y="3194973"/>
            <a:ext cx="1203719" cy="1674185"/>
          </a:xfrm>
        </p:spPr>
        <p:txBody>
          <a:bodyPr/>
          <a:lstStyle/>
          <a:p>
            <a:r>
              <a:rPr lang="en-AT" dirty="0"/>
              <a:t>0</a:t>
            </a:r>
            <a:r>
              <a:rPr lang="fr-BE" dirty="0"/>
              <a:t>1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9691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93EB906-2583-9E3A-0992-A322BFC82DCE}"/>
              </a:ext>
            </a:extLst>
          </p:cNvPr>
          <p:cNvGraphicFramePr/>
          <p:nvPr/>
        </p:nvGraphicFramePr>
        <p:xfrm>
          <a:off x="1404740" y="1382996"/>
          <a:ext cx="5353050" cy="430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" name="easyData_Photo" hidden="1">
            <a:extLst>
              <a:ext uri="{FF2B5EF4-FFF2-40B4-BE49-F238E27FC236}">
                <a16:creationId xmlns:a16="http://schemas.microsoft.com/office/drawing/2014/main" id="{1E20F06C-FBCD-E73F-B1AD-33013A9B81D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260334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40" name="easyData_Photo" hidden="1">
            <a:extLst>
              <a:ext uri="{FF2B5EF4-FFF2-40B4-BE49-F238E27FC236}">
                <a16:creationId xmlns:a16="http://schemas.microsoft.com/office/drawing/2014/main" id="{C4DF6BA9-7D1D-3672-EB68-0ED707D6D15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948418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5" name="easyData_Photo" hidden="1">
            <a:extLst>
              <a:ext uri="{FF2B5EF4-FFF2-40B4-BE49-F238E27FC236}">
                <a16:creationId xmlns:a16="http://schemas.microsoft.com/office/drawing/2014/main" id="{1250C906-14A4-1EC4-9CFD-02896EF314DB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04376" y="2106571"/>
            <a:ext cx="1983248" cy="1983249"/>
          </a:xfrm>
          <a:prstGeom prst="ellipse">
            <a:avLst/>
          </a:prstGeom>
          <a:solidFill>
            <a:srgbClr val="EBEFEF"/>
          </a:solidFill>
          <a:ln>
            <a:solidFill>
              <a:srgbClr val="9CAF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spc="6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6FFE19-C0C2-83D2-9F7C-628F6691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Ingo Ritter​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695B752E-7788-6F68-A189-97BB7C6838F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43472" y="1808820"/>
            <a:ext cx="2361192" cy="2327101"/>
          </a:xfrm>
          <a:prstGeom prst="ellipse">
            <a:avLst/>
          </a:prstGeom>
          <a:noFill/>
          <a:ln w="12700" cmpd="sng">
            <a:solidFill>
              <a:schemeClr val="accent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00ADE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defRPr/>
            </a:pPr>
            <a:endParaRPr lang="en-GB" sz="140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4" name="masterTextbox1">
            <a:extLst>
              <a:ext uri="{FF2B5EF4-FFF2-40B4-BE49-F238E27FC236}">
                <a16:creationId xmlns:a16="http://schemas.microsoft.com/office/drawing/2014/main" id="{9C41FF64-6200-20D7-35FA-E99E04CEE104}"/>
              </a:ext>
            </a:extLst>
          </p:cNvPr>
          <p:cNvSpPr txBox="1">
            <a:spLocks/>
          </p:cNvSpPr>
          <p:nvPr/>
        </p:nvSpPr>
        <p:spPr>
          <a:xfrm>
            <a:off x="4476439" y="4681861"/>
            <a:ext cx="6912149" cy="1590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None/>
            </a:pPr>
            <a:r>
              <a:rPr lang="en-GB"/>
              <a:t>DB Group</a:t>
            </a:r>
            <a:endParaRPr lang="en-AT"/>
          </a:p>
          <a:p>
            <a:pPr lvl="2"/>
            <a:r>
              <a:rPr lang="en-GB"/>
              <a:t>One of the world’s leading mobility and logistics companies</a:t>
            </a:r>
            <a:endParaRPr lang="en-AT"/>
          </a:p>
          <a:p>
            <a:pPr lvl="2"/>
            <a:r>
              <a:rPr lang="en-GB"/>
              <a:t>Design</a:t>
            </a:r>
            <a:r>
              <a:rPr lang="en-AT"/>
              <a:t>s</a:t>
            </a:r>
            <a:r>
              <a:rPr lang="en-GB"/>
              <a:t> and operate</a:t>
            </a:r>
            <a:r>
              <a:rPr lang="en-AT"/>
              <a:t>s</a:t>
            </a:r>
            <a:r>
              <a:rPr lang="en-GB"/>
              <a:t> transport networks of the future</a:t>
            </a:r>
            <a:endParaRPr lang="en-AT"/>
          </a:p>
          <a:p>
            <a:pPr lvl="2"/>
            <a:r>
              <a:rPr lang="en-GB"/>
              <a:t>Integrated operation of traffic and railway infrastructure</a:t>
            </a:r>
            <a:r>
              <a:rPr lang="en-AT"/>
              <a:t>, and </a:t>
            </a:r>
            <a:r>
              <a:rPr lang="en-GB"/>
              <a:t>economically and ecologically intelligent connection of all modes of transport</a:t>
            </a:r>
            <a:endParaRPr lang="en-AT"/>
          </a:p>
        </p:txBody>
      </p:sp>
      <p:sp>
        <p:nvSpPr>
          <p:cNvPr id="5" name="easyData_Function">
            <a:extLst>
              <a:ext uri="{FF2B5EF4-FFF2-40B4-BE49-F238E27FC236}">
                <a16:creationId xmlns:a16="http://schemas.microsoft.com/office/drawing/2014/main" id="{CDF195DA-5A02-7CBC-B432-BB6E245A9069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1083907" y="4401108"/>
            <a:ext cx="2880320" cy="345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None/>
              <a:defRPr lang="de-DE" sz="1600" b="0" kern="1200" dirty="0">
                <a:solidFill>
                  <a:srgbClr val="06416A"/>
                </a:solidFill>
                <a:effectLst/>
                <a:latin typeface="Segoe UI Semibold" panose="020B07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</a:pPr>
            <a:r>
              <a:rPr lang="en-AT" sz="2000"/>
              <a:t>Lead Business Engineer</a:t>
            </a:r>
            <a:endParaRPr lang="en-GB" sz="2000"/>
          </a:p>
        </p:txBody>
      </p:sp>
      <p:sp>
        <p:nvSpPr>
          <p:cNvPr id="7" name="easyData_Function">
            <a:extLst>
              <a:ext uri="{FF2B5EF4-FFF2-40B4-BE49-F238E27FC236}">
                <a16:creationId xmlns:a16="http://schemas.microsoft.com/office/drawing/2014/main" id="{0EDB072E-CBE7-1970-A237-43FEB0D9AA2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378722" y="4839223"/>
            <a:ext cx="2290691" cy="3458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Tx/>
              <a:buNone/>
              <a:defRPr lang="de-DE" sz="1600" b="0" kern="1200" dirty="0">
                <a:solidFill>
                  <a:srgbClr val="06416A"/>
                </a:solidFill>
                <a:effectLst/>
                <a:latin typeface="Segoe UI Semibold" panose="020B07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lang="de-DE" sz="16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Segoe UI" panose="020B0502040204020203" pitchFamily="34" charset="0"/>
              </a:defRPr>
            </a:lvl5pPr>
            <a:lvl6pPr marL="720000" indent="-1800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>
              <a:spcBef>
                <a:spcPts val="0"/>
              </a:spcBef>
            </a:pPr>
            <a:r>
              <a:rPr lang="en-AT" sz="2000" b="1"/>
              <a:t>DB Group</a:t>
            </a:r>
            <a:endParaRPr lang="en-GB" sz="2000" b="1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54FB2-13F3-70F3-9693-13C21BE4784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23" b="-1533"/>
          <a:stretch/>
        </p:blipFill>
        <p:spPr>
          <a:xfrm>
            <a:off x="10776520" y="585713"/>
            <a:ext cx="1015105" cy="705030"/>
          </a:xfrm>
          <a:prstGeom prst="rect">
            <a:avLst/>
          </a:prstGeom>
        </p:spPr>
      </p:pic>
      <p:sp>
        <p:nvSpPr>
          <p:cNvPr id="10" name="masterTextbox1">
            <a:extLst>
              <a:ext uri="{FF2B5EF4-FFF2-40B4-BE49-F238E27FC236}">
                <a16:creationId xmlns:a16="http://schemas.microsoft.com/office/drawing/2014/main" id="{1B6B3B94-BE69-38F7-70F8-9A6AF663CEAD}"/>
              </a:ext>
            </a:extLst>
          </p:cNvPr>
          <p:cNvSpPr txBox="1">
            <a:spLocks/>
          </p:cNvSpPr>
          <p:nvPr/>
        </p:nvSpPr>
        <p:spPr>
          <a:xfrm>
            <a:off x="4476439" y="1934789"/>
            <a:ext cx="6660121" cy="2327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GB" sz="1800"/>
              <a:t>Traveller information department of DB Group</a:t>
            </a:r>
            <a:endParaRPr lang="en-AT" sz="1800"/>
          </a:p>
          <a:p>
            <a:pPr lvl="2"/>
            <a:r>
              <a:rPr lang="en-GB" sz="1800"/>
              <a:t>Focus on data strategy, data governance and regulation of mobility data</a:t>
            </a:r>
            <a:endParaRPr lang="en-AT" sz="1800"/>
          </a:p>
          <a:p>
            <a:pPr lvl="2"/>
            <a:r>
              <a:rPr lang="en-GB" sz="1800"/>
              <a:t>Professorship for data protection and information law in the Faculty of Computer Science and Engineering at Frankfurt University of Applied Sciences</a:t>
            </a:r>
            <a:endParaRPr lang="en-AT" sz="1800"/>
          </a:p>
          <a:p>
            <a:pPr lvl="2"/>
            <a:r>
              <a:rPr lang="de-DE" sz="1800"/>
              <a:t>C</a:t>
            </a:r>
            <a:r>
              <a:rPr lang="en-AT" sz="1800"/>
              <a:t>urrent </a:t>
            </a:r>
            <a:r>
              <a:rPr lang="en-GB" sz="1800"/>
              <a:t>research </a:t>
            </a:r>
            <a:r>
              <a:rPr lang="en-AT" sz="1800"/>
              <a:t>in</a:t>
            </a:r>
            <a:r>
              <a:rPr lang="en-GB" sz="1800"/>
              <a:t> legal requirement management, i.e. the extraction of software development requirements from legal acts</a:t>
            </a:r>
            <a:endParaRPr lang="en-AT" sz="1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1120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easyElement">
            <a:extLst>
              <a:ext uri="{FF2B5EF4-FFF2-40B4-BE49-F238E27FC236}">
                <a16:creationId xmlns:a16="http://schemas.microsoft.com/office/drawing/2014/main" id="{38815E51-F210-6B29-532F-5AE879260429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515380" y="1772816"/>
            <a:ext cx="11070003" cy="3067674"/>
            <a:chOff x="515380" y="1772816"/>
            <a:chExt cx="11070003" cy="3067674"/>
          </a:xfrm>
        </p:grpSpPr>
        <p:sp>
          <p:nvSpPr>
            <p:cNvPr id="3" name="element_03_01" hidden="1">
              <a:extLst>
                <a:ext uri="{FF2B5EF4-FFF2-40B4-BE49-F238E27FC236}">
                  <a16:creationId xmlns:a16="http://schemas.microsoft.com/office/drawing/2014/main" id="{926329F4-11ED-49A8-A5BD-457AAC7EC10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2459684" y="1772816"/>
              <a:ext cx="1440000" cy="1451900"/>
            </a:xfrm>
            <a:prstGeom prst="rect">
              <a:avLst/>
            </a:prstGeom>
            <a:solidFill>
              <a:srgbClr val="E8E8E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rgbClr val="000000"/>
                </a:solidFill>
                <a:latin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element_03_02" hidden="1">
              <a:extLst>
                <a:ext uri="{FF2B5EF4-FFF2-40B4-BE49-F238E27FC236}">
                  <a16:creationId xmlns:a16="http://schemas.microsoft.com/office/drawing/2014/main" id="{EAFF2F4A-51B1-406B-A562-A61846E9316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292317" y="1772816"/>
              <a:ext cx="1440000" cy="1451900"/>
            </a:xfrm>
            <a:prstGeom prst="rect">
              <a:avLst/>
            </a:prstGeom>
            <a:solidFill>
              <a:srgbClr val="E8E8E8"/>
            </a:solidFill>
            <a:ln w="9525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ADEF"/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>
                <a:solidFill>
                  <a:srgbClr val="000000"/>
                </a:solidFill>
                <a:latin typeface="Aptos" panose="020B000402020202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element_01_01">
              <a:extLst>
                <a:ext uri="{FF2B5EF4-FFF2-40B4-BE49-F238E27FC236}">
                  <a16:creationId xmlns:a16="http://schemas.microsoft.com/office/drawing/2014/main" id="{A4F8D699-03CA-6A0D-6850-FC8264FA6C0E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15380" y="2190863"/>
              <a:ext cx="5220704" cy="26496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de-DE" sz="1600" b="1" kern="1200" smtClean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BA8748"/>
                </a:buClr>
                <a:buFontTx/>
                <a:buNone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Wingdings" panose="05000000000000000000" pitchFamily="2" charset="2"/>
                <a:buChar char="§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Aptos" panose="020B0004020202020204" pitchFamily="34" charset="0"/>
                <a:buChar char="▫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Font typeface="Aptos" panose="020B0004020202020204" pitchFamily="34" charset="0"/>
                <a:buChar char="▫"/>
                <a:defRPr lang="en-GB" sz="16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2" indent="0" algn="ctr">
                <a:lnSpc>
                  <a:spcPct val="90000"/>
                </a:lnSpc>
                <a:spcBef>
                  <a:spcPts val="1000"/>
                </a:spcBef>
                <a:buNone/>
              </a:pPr>
              <a:r>
                <a:rPr lang="en-US" b="1">
                  <a:solidFill>
                    <a:schemeClr val="accent1"/>
                  </a:solidFill>
                  <a:latin typeface="Aptos" panose="020B0004020202020204" pitchFamily="34" charset="0"/>
                </a:rPr>
                <a:t>Data regulation must make it easier to switch to railway as a sustainable mode of transport</a:t>
              </a:r>
              <a:endParaRPr lang="en-AT" b="1">
                <a:solidFill>
                  <a:schemeClr val="accent1"/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2" name="element_01_02">
              <a:extLst>
                <a:ext uri="{FF2B5EF4-FFF2-40B4-BE49-F238E27FC236}">
                  <a16:creationId xmlns:a16="http://schemas.microsoft.com/office/drawing/2014/main" id="{FAAE00F3-1E62-A87A-17D6-EEA522E519F0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6112651" y="2190863"/>
              <a:ext cx="5472732" cy="2649627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lang="de-DE" sz="1600" b="1" kern="1200" smtClean="0">
                  <a:solidFill>
                    <a:schemeClr val="tx1"/>
                  </a:solidFill>
                  <a:latin typeface="Aptos" panose="020B0004020202020204" pitchFamily="34" charset="0"/>
                  <a:ea typeface="+mn-ea"/>
                  <a:cs typeface="Arial" panose="020B0604020202020204" pitchFamily="34" charset="0"/>
                </a:defRPr>
              </a:lvl1pPr>
              <a:lvl2pPr marL="0" indent="0" algn="l" defTabSz="914400" rtl="0" eaLnBrk="1" latinLnBrk="0" hangingPunct="1">
                <a:lnSpc>
                  <a:spcPct val="100000"/>
                </a:lnSpc>
                <a:spcBef>
                  <a:spcPts val="900"/>
                </a:spcBef>
                <a:buClr>
                  <a:srgbClr val="BA8748"/>
                </a:buClr>
                <a:buFontTx/>
                <a:buNone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8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Wingdings" panose="05000000000000000000" pitchFamily="2" charset="2"/>
                <a:buChar char="§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36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SzPct val="100000"/>
                <a:buFont typeface="Aptos" panose="020B0004020202020204" pitchFamily="34" charset="0"/>
                <a:buChar char="▫"/>
                <a:defRPr lang="de-DE" sz="1600" kern="1200" smtClean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540000" indent="-180000" algn="l" defTabSz="914400" rtl="0" eaLnBrk="1" latinLnBrk="0" hangingPunct="1">
                <a:lnSpc>
                  <a:spcPct val="100000"/>
                </a:lnSpc>
                <a:spcBef>
                  <a:spcPts val="600"/>
                </a:spcBef>
                <a:buClr>
                  <a:srgbClr val="BA8748"/>
                </a:buClr>
                <a:buFont typeface="Aptos" panose="020B0004020202020204" pitchFamily="34" charset="0"/>
                <a:buChar char="▫"/>
                <a:defRPr lang="en-GB" sz="1600" kern="1200" dirty="0">
                  <a:solidFill>
                    <a:schemeClr val="tx1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>
                  <a:solidFill>
                    <a:schemeClr val="accent1"/>
                  </a:solidFill>
                </a:rPr>
                <a:t> 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The European Mobility Data Space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could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be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useful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as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non-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discriminatory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provider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of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integrated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and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cross-border</a:t>
              </a:r>
              <a:r>
                <a:rPr lang="de-DE" b="1">
                  <a:solidFill>
                    <a:schemeClr val="accent1"/>
                  </a:solidFill>
                  <a:latin typeface="Aptos" panose="020B0004020202020204" pitchFamily="34" charset="0"/>
                </a:rPr>
                <a:t> </a:t>
              </a:r>
              <a:r>
                <a:rPr lang="de-DE" b="1" err="1">
                  <a:solidFill>
                    <a:schemeClr val="accent1"/>
                  </a:solidFill>
                  <a:latin typeface="Aptos" panose="020B0004020202020204" pitchFamily="34" charset="0"/>
                </a:rPr>
                <a:t>data</a:t>
              </a:r>
              <a:endParaRPr lang="en-GB" b="1">
                <a:solidFill>
                  <a:schemeClr val="accent1"/>
                </a:solidFill>
                <a:latin typeface="Aptos" panose="020B0004020202020204" pitchFamily="34" charset="0"/>
              </a:endParaRPr>
            </a:p>
            <a:p>
              <a:pPr lvl="1" algn="ctr"/>
              <a:endParaRPr lang="en-GB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0C71DA35-AA37-4553-9B1C-9960ACCE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Ingo Ritter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C5BCCE-B336-6814-B59A-02A58B9A4B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80" y="3288563"/>
            <a:ext cx="1548518" cy="1548518"/>
          </a:xfrm>
          <a:prstGeom prst="rect">
            <a:avLst/>
          </a:prstGeom>
        </p:spPr>
      </p:pic>
      <p:pic>
        <p:nvPicPr>
          <p:cNvPr id="6" name="Grafik 1">
            <a:extLst>
              <a:ext uri="{FF2B5EF4-FFF2-40B4-BE49-F238E27FC236}">
                <a16:creationId xmlns:a16="http://schemas.microsoft.com/office/drawing/2014/main" id="{10954AC2-1404-353B-F2A0-7453123101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847" y="3207088"/>
            <a:ext cx="1629993" cy="1629993"/>
          </a:xfrm>
          <a:prstGeom prst="rect">
            <a:avLst/>
          </a:prstGeom>
        </p:spPr>
      </p:pic>
      <p:sp>
        <p:nvSpPr>
          <p:cNvPr id="7" name="Inhaltsplatzhalter 5">
            <a:extLst>
              <a:ext uri="{FF2B5EF4-FFF2-40B4-BE49-F238E27FC236}">
                <a16:creationId xmlns:a16="http://schemas.microsoft.com/office/drawing/2014/main" id="{4B880F71-FA8D-20E2-FC78-95E0A8193D71}"/>
              </a:ext>
            </a:extLst>
          </p:cNvPr>
          <p:cNvSpPr>
            <a:spLocks noGrp="1"/>
          </p:cNvSpPr>
          <p:nvPr/>
        </p:nvSpPr>
        <p:spPr>
          <a:xfrm>
            <a:off x="2387588" y="3068960"/>
            <a:ext cx="3114540" cy="2196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 Receive operational data from IMs and RUs in a well-structured manner using state-of-the-art technologies as a basis for data cooperation in the retail sector</a:t>
            </a:r>
          </a:p>
          <a:p>
            <a:endParaRPr lang="en-US"/>
          </a:p>
          <a:p>
            <a:r>
              <a:rPr lang="en-US"/>
              <a:t>Data exchange in retail area for connected mobility</a:t>
            </a:r>
          </a:p>
          <a:p>
            <a:endParaRPr lang="en-US"/>
          </a:p>
          <a:p>
            <a:r>
              <a:rPr lang="en-US"/>
              <a:t>Deepened cooperation for rail as cross-border feeder transport to hub airports </a:t>
            </a:r>
            <a:br>
              <a:rPr lang="en-US"/>
            </a:br>
            <a:endParaRPr lang="en-US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4B880F71-FA8D-20E2-FC78-95E0A8193D71}"/>
              </a:ext>
            </a:extLst>
          </p:cNvPr>
          <p:cNvSpPr>
            <a:spLocks noGrp="1"/>
          </p:cNvSpPr>
          <p:nvPr/>
        </p:nvSpPr>
        <p:spPr>
          <a:xfrm>
            <a:off x="7536160" y="3068960"/>
            <a:ext cx="4140460" cy="3240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825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621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1338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DB Sans" panose="020B0502050202020204" pitchFamily="34" charset="0"/>
              <a:buChar char="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err="1"/>
              <a:t>Refinement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consumed</a:t>
            </a:r>
            <a:r>
              <a:rPr lang="de-DE"/>
              <a:t> </a:t>
            </a:r>
            <a:r>
              <a:rPr lang="de-DE" err="1"/>
              <a:t>raw</a:t>
            </a:r>
            <a:r>
              <a:rPr lang="de-DE"/>
              <a:t> operational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from</a:t>
            </a:r>
            <a:r>
              <a:rPr lang="de-DE"/>
              <a:t> a </a:t>
            </a:r>
            <a:r>
              <a:rPr lang="de-DE" err="1"/>
              <a:t>huge</a:t>
            </a:r>
            <a:r>
              <a:rPr lang="de-DE"/>
              <a:t> </a:t>
            </a:r>
            <a:r>
              <a:rPr lang="de-DE" err="1"/>
              <a:t>number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IMs and RUs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stressful</a:t>
            </a:r>
            <a:r>
              <a:rPr lang="de-DE"/>
              <a:t> and </a:t>
            </a:r>
            <a:r>
              <a:rPr lang="de-DE" err="1"/>
              <a:t>binds</a:t>
            </a:r>
            <a:r>
              <a:rPr lang="de-DE"/>
              <a:t> </a:t>
            </a:r>
            <a:r>
              <a:rPr lang="de-DE" err="1"/>
              <a:t>ressources</a:t>
            </a:r>
            <a:endParaRPr lang="de-DE"/>
          </a:p>
          <a:p>
            <a:endParaRPr lang="de-DE" b="1"/>
          </a:p>
          <a:p>
            <a:r>
              <a:rPr lang="de-DE" err="1"/>
              <a:t>Highly</a:t>
            </a:r>
            <a:r>
              <a:rPr lang="de-DE"/>
              <a:t> </a:t>
            </a:r>
            <a:r>
              <a:rPr lang="de-DE" err="1"/>
              <a:t>integrated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needed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provide</a:t>
            </a:r>
            <a:r>
              <a:rPr lang="de-DE"/>
              <a:t> a </a:t>
            </a:r>
            <a:r>
              <a:rPr lang="de-DE" err="1"/>
              <a:t>better</a:t>
            </a:r>
            <a:r>
              <a:rPr lang="de-DE"/>
              <a:t> </a:t>
            </a:r>
            <a:r>
              <a:rPr lang="de-DE" err="1"/>
              <a:t>service</a:t>
            </a:r>
            <a:endParaRPr lang="de-DE"/>
          </a:p>
          <a:p>
            <a:endParaRPr lang="de-DE" b="1"/>
          </a:p>
          <a:p>
            <a:r>
              <a:rPr lang="de-DE"/>
              <a:t>Mobility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spaces</a:t>
            </a:r>
            <a:r>
              <a:rPr lang="de-DE"/>
              <a:t> </a:t>
            </a:r>
            <a:r>
              <a:rPr lang="de-DE" err="1"/>
              <a:t>could</a:t>
            </a:r>
            <a:r>
              <a:rPr lang="de-DE"/>
              <a:t> </a:t>
            </a:r>
            <a:r>
              <a:rPr lang="de-DE" err="1"/>
              <a:t>be</a:t>
            </a:r>
            <a:r>
              <a:rPr lang="de-DE"/>
              <a:t> </a:t>
            </a:r>
            <a:r>
              <a:rPr lang="de-DE" err="1"/>
              <a:t>useful</a:t>
            </a:r>
            <a:r>
              <a:rPr lang="de-DE"/>
              <a:t> </a:t>
            </a:r>
            <a:r>
              <a:rPr lang="de-DE" err="1"/>
              <a:t>as</a:t>
            </a:r>
            <a:r>
              <a:rPr lang="de-DE"/>
              <a:t> non-</a:t>
            </a:r>
            <a:r>
              <a:rPr lang="de-DE" err="1"/>
              <a:t>discriminatory</a:t>
            </a:r>
            <a:r>
              <a:rPr lang="de-DE"/>
              <a:t> </a:t>
            </a:r>
            <a:r>
              <a:rPr lang="de-DE" err="1"/>
              <a:t>providers</a:t>
            </a:r>
            <a:r>
              <a:rPr lang="de-DE"/>
              <a:t> </a:t>
            </a:r>
            <a:r>
              <a:rPr lang="de-DE" err="1"/>
              <a:t>of</a:t>
            </a:r>
            <a:r>
              <a:rPr lang="de-DE"/>
              <a:t> </a:t>
            </a:r>
            <a:r>
              <a:rPr lang="de-DE" err="1"/>
              <a:t>integrated</a:t>
            </a:r>
            <a:r>
              <a:rPr lang="de-DE"/>
              <a:t> and </a:t>
            </a:r>
            <a:r>
              <a:rPr lang="de-DE" err="1"/>
              <a:t>cross-border</a:t>
            </a:r>
            <a:r>
              <a:rPr lang="de-DE"/>
              <a:t> </a:t>
            </a:r>
            <a:r>
              <a:rPr lang="de-DE" err="1"/>
              <a:t>data</a:t>
            </a:r>
            <a:r>
              <a:rPr lang="de-DE"/>
              <a:t> </a:t>
            </a:r>
            <a:r>
              <a:rPr lang="de-DE" err="1"/>
              <a:t>saving</a:t>
            </a:r>
            <a:r>
              <a:rPr lang="de-DE"/>
              <a:t> multiple </a:t>
            </a:r>
            <a:r>
              <a:rPr lang="de-DE" err="1"/>
              <a:t>refinement</a:t>
            </a:r>
            <a:r>
              <a:rPr lang="de-DE"/>
              <a:t> </a:t>
            </a:r>
            <a:r>
              <a:rPr lang="de-DE" err="1"/>
              <a:t>efforts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RUs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0540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TOSHAPETYPE" val="1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ELEMENTTAGGED" val="yes"/>
  <p:tag name="NELEMENTS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EASYCHECK" val=";TIPU"/>
  <p:tag name="ISAUTOSHAPE" val="1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ELEMENTS" val="3"/>
  <p:tag name="EASYCHECK" val=";TIPU"/>
  <p:tag name="ISAUTOSHAPE" val="1"/>
  <p:tag name="FLOWDIRECTION" val="1"/>
  <p:tag name="ABSTANDH" val="8"/>
  <p:tag name="ELEMENT3" val="placeholder;fixedWidth=400;hAlign=center"/>
  <p:tag name="ABSTANDV" val="5.669292"/>
  <p:tag name="MARGINH" val="0"/>
  <p:tag name="MARGINV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OUNT" val=";9."/>
  <p:tag name="EASYCHECK" val=";SH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{Name@imgfill}&lt;lf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OWL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&lt;style level=2&gt;{Title}&lt;/style&gt;"/>
  <p:tag name="EASYCHECK" val=";TWF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DATA" val="&lt;style level=2&gt;{Title}&lt;/style&gt;"/>
  <p:tag name="EASYCHECK" val=";TWFS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Widescreen</PresentationFormat>
  <Paragraphs>29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DB Sans</vt:lpstr>
      <vt:lpstr>Segoe UI</vt:lpstr>
      <vt:lpstr>Wingdings</vt:lpstr>
      <vt:lpstr>Office Theme</vt:lpstr>
      <vt:lpstr>Data Consumers</vt:lpstr>
      <vt:lpstr>Ingo Ritter​</vt:lpstr>
      <vt:lpstr>Ingo Ritter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Consumers</dc:title>
  <dc:creator>ATEMEZING Ghislain</dc:creator>
  <cp:lastModifiedBy>ATEMEZING Ghislain</cp:lastModifiedBy>
  <cp:revision>1</cp:revision>
  <dcterms:created xsi:type="dcterms:W3CDTF">2024-07-04T06:30:20Z</dcterms:created>
  <dcterms:modified xsi:type="dcterms:W3CDTF">2024-07-04T06:30:48Z</dcterms:modified>
</cp:coreProperties>
</file>