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47469011" r:id="rId2"/>
    <p:sldId id="2147469012" r:id="rId3"/>
    <p:sldId id="214746901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BE106-9207-4117-90C1-94421A5E437E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0C3DA-C634-4E71-A277-78DD629D1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1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E1086-5C64-4057-8E65-60C4FEC3762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16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5DC04-472E-46CD-9CA2-17731012BE1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591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EE235-A5B2-40A6-A493-A23476CE6A5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97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e.e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B806-0ADA-6911-327B-C7E0BB6F0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250D2-BAD0-54D0-F40E-806C154F6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7247C-824C-4DBE-2954-02DD44E7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58A3D-1B1C-F13E-95FC-A5BEB258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DBA06-910E-FD0B-CEBE-C1F415BD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9A98-DBED-867C-063D-C5C144F3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97CF5-4EB5-398F-2468-15FC87D86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B51B-6095-5C0C-D0F8-7E77292C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4AA69-1578-2B0D-F42C-0247B80E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5685B-79E2-CF24-17DE-B7F8ED01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7F8745-FF7F-18DA-0972-13C8D5650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6C4A4-78E4-B466-5E8F-0B0CC7E72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3A0D-49F2-C752-B291-CD6FD728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BF67A-D019-2460-7A28-2370B1B5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CFEB8-1CB4-5EC2-240D-099DC31B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77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73BEEE9E-564D-D4A8-2218-553AA1256741}"/>
              </a:ext>
            </a:extLst>
          </p:cNvPr>
          <p:cNvCxnSpPr>
            <a:cxnSpLocks/>
          </p:cNvCxnSpPr>
          <p:nvPr userDrawn="1"/>
        </p:nvCxnSpPr>
        <p:spPr>
          <a:xfrm>
            <a:off x="407988" y="3094164"/>
            <a:ext cx="9612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4">
            <a:extLst>
              <a:ext uri="{FF2B5EF4-FFF2-40B4-BE49-F238E27FC236}">
                <a16:creationId xmlns:a16="http://schemas.microsoft.com/office/drawing/2014/main" id="{1C5CAB87-124B-1E1B-D94C-1C2823C193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7998" y="3194974"/>
            <a:ext cx="5148572" cy="1674186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b="1" kern="1200" cap="none" baseline="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>
                <a:solidFill>
                  <a:schemeClr val="tx1"/>
                </a:solidFill>
              </a:rPr>
              <a:t>Chapter divider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66B4FCB1-6562-A3A7-AF20-C1BC9CE356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7367" y="3194973"/>
            <a:ext cx="961200" cy="1674185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defRPr sz="4800" b="1">
                <a:latin typeface="+mj-lt"/>
              </a:defRPr>
            </a:lvl1pPr>
          </a:lstStyle>
          <a:p>
            <a:pPr lvl="0"/>
            <a:r>
              <a:rPr lang="en-GB"/>
              <a:t>01</a:t>
            </a:r>
          </a:p>
        </p:txBody>
      </p:sp>
      <p:pic>
        <p:nvPicPr>
          <p:cNvPr id="7" name="easyBackground_Agenda">
            <a:extLst>
              <a:ext uri="{FF2B5EF4-FFF2-40B4-BE49-F238E27FC236}">
                <a16:creationId xmlns:a16="http://schemas.microsoft.com/office/drawing/2014/main" id="{5DEE5BCE-4F8F-7729-0A54-626D838488E8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9" r="31076"/>
          <a:stretch>
            <a:fillRect/>
          </a:stretch>
        </p:blipFill>
        <p:spPr>
          <a:xfrm>
            <a:off x="8301160" y="0"/>
            <a:ext cx="3890831" cy="6858000"/>
          </a:xfrm>
          <a:custGeom>
            <a:avLst/>
            <a:gdLst>
              <a:gd name="connsiteX0" fmla="*/ 0 w 3890831"/>
              <a:gd name="connsiteY0" fmla="*/ 6681046 h 6858000"/>
              <a:gd name="connsiteX1" fmla="*/ 3890831 w 3890831"/>
              <a:gd name="connsiteY1" fmla="*/ 6681046 h 6858000"/>
              <a:gd name="connsiteX2" fmla="*/ 3890831 w 3890831"/>
              <a:gd name="connsiteY2" fmla="*/ 6858000 h 6858000"/>
              <a:gd name="connsiteX3" fmla="*/ 0 w 3890831"/>
              <a:gd name="connsiteY3" fmla="*/ 6858000 h 6858000"/>
              <a:gd name="connsiteX4" fmla="*/ 0 w 3890831"/>
              <a:gd name="connsiteY4" fmla="*/ 0 h 6858000"/>
              <a:gd name="connsiteX5" fmla="*/ 3890831 w 3890831"/>
              <a:gd name="connsiteY5" fmla="*/ 0 h 6858000"/>
              <a:gd name="connsiteX6" fmla="*/ 3890831 w 3890831"/>
              <a:gd name="connsiteY6" fmla="*/ 6447046 h 6858000"/>
              <a:gd name="connsiteX7" fmla="*/ 0 w 3890831"/>
              <a:gd name="connsiteY7" fmla="*/ 644704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0831" h="6858000">
                <a:moveTo>
                  <a:pt x="0" y="6681046"/>
                </a:moveTo>
                <a:lnTo>
                  <a:pt x="3890831" y="6681046"/>
                </a:lnTo>
                <a:lnTo>
                  <a:pt x="3890831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3890831" y="0"/>
                </a:lnTo>
                <a:lnTo>
                  <a:pt x="3890831" y="6447046"/>
                </a:lnTo>
                <a:lnTo>
                  <a:pt x="0" y="64470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243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4">
            <a:extLst>
              <a:ext uri="{FF2B5EF4-FFF2-40B4-BE49-F238E27FC236}">
                <a16:creationId xmlns:a16="http://schemas.microsoft.com/office/drawing/2014/main" id="{6181577F-F8E1-4D6E-8E80-524F0E31470B}"/>
              </a:ext>
            </a:extLst>
          </p:cNvPr>
          <p:cNvCxnSpPr>
            <a:cxnSpLocks/>
          </p:cNvCxnSpPr>
          <p:nvPr userDrawn="1"/>
        </p:nvCxnSpPr>
        <p:spPr>
          <a:xfrm>
            <a:off x="407988" y="1448780"/>
            <a:ext cx="9612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hlinkClick r:id="rId2"/>
            <a:extLst>
              <a:ext uri="{FF2B5EF4-FFF2-40B4-BE49-F238E27FC236}">
                <a16:creationId xmlns:a16="http://schemas.microsoft.com/office/drawing/2014/main" id="{919F9282-7ECC-C17E-0DF9-1CADE3E05ABB}"/>
              </a:ext>
            </a:extLst>
          </p:cNvPr>
          <p:cNvSpPr/>
          <p:nvPr userDrawn="1"/>
        </p:nvSpPr>
        <p:spPr>
          <a:xfrm>
            <a:off x="8436260" y="5429759"/>
            <a:ext cx="2304256" cy="301728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E8E8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60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7F484EE-B37F-94B3-FD59-A0A5673B5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7" y="764705"/>
            <a:ext cx="9397045" cy="504055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GB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8733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8000-A358-8643-5CE2-B23F8D35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A4B03-DCC8-C978-5729-CF7397472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3CAF5-A5F5-D429-3381-7247DA6C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9F7C-5EFF-74A6-83CB-62D89419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A4D7-F31D-62A0-D53B-80427100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37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7CCD-37E9-8B4E-B010-EDAD7863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6897B-F5EB-FE0A-C944-3AE2DB9BF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B0405-84A2-9E07-7261-22B8C998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DFD3A-528A-91BF-ED39-A68D05F8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772B4-8F27-3C8C-E4AE-7EB66CC3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6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5314-A240-EFD0-97D5-5EEC1762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AA85-1779-2B47-742A-4D6C3916F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B1262-8BCB-8055-9F46-B33E8FE40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34966-7A61-87FC-3B12-B3181517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D4E6F-A16F-FEAE-C0B3-E10D32DF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B2ED9-AAEE-69A9-CCE5-F3A1ED09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7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E172-2AC5-B92D-947A-66ED584A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D3970-99AF-67A4-0BE2-1566FC0B9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F94DC-1CF3-9648-CB10-9749FA011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FC320-F463-90AC-F4E8-C0E7BC894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7B4B0-956D-B6A1-592A-5D324948E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29792-17DD-60D2-9365-83C7150A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3E9E9-65FA-3EE5-56EE-73C898CA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CD40E-08CB-626B-2CB8-6EC6CF65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1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6532-B5CD-740C-1901-25272E76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13E98-DA1F-7EFB-3AA7-A2DC2D87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4CF08-1800-FCA9-1CDE-E9A7E250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48A06-23C7-7BF8-4C56-B5A4F1AD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04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74D2E-84C5-4304-47E9-5EA11E8F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816C0-459B-8DE6-64BF-5F1EDF59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5DA0A-895F-0355-8BBF-37470110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3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832D-3879-275B-A6C9-190EB932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DCEC-D5CD-83D4-1875-0342FA235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66B25-6A62-E373-D2E0-0CFDF43CD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5806-62AF-7D3E-DF34-A09C4F13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4F1FA-1152-1EA8-3522-1F62CC07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6CB5F-8B6E-8508-958A-2309EFDC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A7D9-BCFF-9D66-CE35-FE037950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88FF0-8B9E-14FE-C757-113F82C46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358BE-0D48-6468-8648-9C346F0D7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4DEEE-DD03-ACF2-F74F-8D0CD61E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C2CC5-5EB7-83C8-20DA-64B9F7E1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DF3B8-9546-A5C9-A26B-33574CB2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79540-60E6-5031-8CE3-96F82AD8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636F9-77AC-2D70-00D9-E5CDEC260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5ED7A-967F-0456-6B3A-9A6D06769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CF74-53B8-4FD5-9D91-8FA3C2BC7BDC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9D2A7-F967-B3D2-C33A-91BD6D56E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3B42E-7D07-89F6-8C98-6241366F7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85EC-FD9F-498D-BECE-EAB5DAAF3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35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3.jpeg"/><Relationship Id="rId5" Type="http://schemas.openxmlformats.org/officeDocument/2006/relationships/tags" Target="../tags/tag7.xml"/><Relationship Id="rId10" Type="http://schemas.openxmlformats.org/officeDocument/2006/relationships/image" Target="../media/image2.png"/><Relationship Id="rId4" Type="http://schemas.openxmlformats.org/officeDocument/2006/relationships/tags" Target="../tags/tag6.xml"/><Relationship Id="rId9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4.jpeg"/><Relationship Id="rId5" Type="http://schemas.openxmlformats.org/officeDocument/2006/relationships/tags" Target="../tags/tag14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85EE0-08CC-7E93-5F77-1CC4CAC8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/>
              <a:t>Data Providers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315049-D55D-3464-0809-5B220BD9E9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366" y="3194973"/>
            <a:ext cx="1029547" cy="1674185"/>
          </a:xfrm>
        </p:spPr>
        <p:txBody>
          <a:bodyPr/>
          <a:lstStyle/>
          <a:p>
            <a:r>
              <a:rPr lang="en-AT" dirty="0"/>
              <a:t>0</a:t>
            </a:r>
            <a:r>
              <a:rPr lang="fr-BE" dirty="0"/>
              <a:t>2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5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asyData_Photo" hidden="1">
            <a:extLst>
              <a:ext uri="{FF2B5EF4-FFF2-40B4-BE49-F238E27FC236}">
                <a16:creationId xmlns:a16="http://schemas.microsoft.com/office/drawing/2014/main" id="{1E20F06C-FBCD-E73F-B1AD-33013A9B81D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60334" y="2106571"/>
            <a:ext cx="1983248" cy="1983249"/>
          </a:xfrm>
          <a:prstGeom prst="ellipse">
            <a:avLst/>
          </a:prstGeom>
          <a:solidFill>
            <a:srgbClr val="EBEFEF"/>
          </a:solidFill>
          <a:ln>
            <a:solidFill>
              <a:srgbClr val="9C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1200" spc="6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40" name="easyData_Photo" hidden="1">
            <a:extLst>
              <a:ext uri="{FF2B5EF4-FFF2-40B4-BE49-F238E27FC236}">
                <a16:creationId xmlns:a16="http://schemas.microsoft.com/office/drawing/2014/main" id="{C4DF6BA9-7D1D-3672-EB68-0ED707D6D1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948418" y="2106571"/>
            <a:ext cx="1983248" cy="1983249"/>
          </a:xfrm>
          <a:prstGeom prst="ellipse">
            <a:avLst/>
          </a:prstGeom>
          <a:solidFill>
            <a:srgbClr val="EBEFEF"/>
          </a:solidFill>
          <a:ln>
            <a:solidFill>
              <a:srgbClr val="9C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1200" spc="6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25" name="easyData_Photo" hidden="1">
            <a:extLst>
              <a:ext uri="{FF2B5EF4-FFF2-40B4-BE49-F238E27FC236}">
                <a16:creationId xmlns:a16="http://schemas.microsoft.com/office/drawing/2014/main" id="{1250C906-14A4-1EC4-9CFD-02896EF314D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104376" y="2106571"/>
            <a:ext cx="1983248" cy="1983249"/>
          </a:xfrm>
          <a:prstGeom prst="ellipse">
            <a:avLst/>
          </a:prstGeom>
          <a:solidFill>
            <a:srgbClr val="EBEFEF"/>
          </a:solidFill>
          <a:ln>
            <a:solidFill>
              <a:srgbClr val="9C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GB" sz="1200" spc="6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6FFE19-C0C2-83D2-9F7C-628F6691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Mathias Vanden </a:t>
            </a:r>
            <a:r>
              <a:rPr lang="en-GB" err="1"/>
              <a:t>Auweele</a:t>
            </a:r>
            <a:r>
              <a:rPr lang="en-GB"/>
              <a:t>​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95B752E-7788-6F68-A189-97BB7C6838F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343472" y="1808820"/>
            <a:ext cx="2361192" cy="2327101"/>
          </a:xfrm>
          <a:prstGeom prst="ellipse">
            <a:avLst/>
          </a:prstGeom>
          <a:noFill/>
          <a:ln w="12700" cmpd="sng">
            <a:solidFill>
              <a:schemeClr val="accent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00ADE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GB" sz="1400">
              <a:solidFill>
                <a:srgbClr val="000000"/>
              </a:solidFill>
              <a:latin typeface="Aptos" panose="020B00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masterTextbox1">
            <a:extLst>
              <a:ext uri="{FF2B5EF4-FFF2-40B4-BE49-F238E27FC236}">
                <a16:creationId xmlns:a16="http://schemas.microsoft.com/office/drawing/2014/main" id="{98FA59B7-93CA-3114-39C7-9D2E2A9DEC6D}"/>
              </a:ext>
            </a:extLst>
          </p:cNvPr>
          <p:cNvSpPr txBox="1">
            <a:spLocks/>
          </p:cNvSpPr>
          <p:nvPr/>
        </p:nvSpPr>
        <p:spPr>
          <a:xfrm>
            <a:off x="4476439" y="1934789"/>
            <a:ext cx="6372089" cy="2327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600" b="1" kern="1200" smtClean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rgbClr val="BA8748"/>
              </a:buClr>
              <a:buFontTx/>
              <a:buNone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Wingdings" panose="05000000000000000000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Aptos" panose="020B0004020202020204" pitchFamily="34" charset="0"/>
              <a:buChar char="▫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Font typeface="Aptos" panose="020B0004020202020204" pitchFamily="34" charset="0"/>
              <a:buChar char="▫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sz="1800"/>
              <a:t>15 years of experience leading business data and digitalisation projects at Infrabel</a:t>
            </a:r>
            <a:endParaRPr lang="en-AT" sz="1800"/>
          </a:p>
          <a:p>
            <a:pPr lvl="2"/>
            <a:r>
              <a:rPr lang="en-GB" sz="1800"/>
              <a:t>Ex-national representative at CENELEC TC9</a:t>
            </a:r>
            <a:endParaRPr lang="en-AT" sz="1800"/>
          </a:p>
          <a:p>
            <a:pPr lvl="2"/>
            <a:r>
              <a:rPr lang="en-GB" sz="1800"/>
              <a:t>EIM ex-speaker for ENE WG</a:t>
            </a:r>
            <a:endParaRPr lang="en-AT" sz="1800"/>
          </a:p>
          <a:p>
            <a:pPr lvl="2"/>
            <a:r>
              <a:rPr lang="en-GB" sz="1800"/>
              <a:t>Inventor and gardener at home</a:t>
            </a:r>
            <a:endParaRPr lang="en-AT" sz="1800"/>
          </a:p>
          <a:p>
            <a:pPr lvl="2"/>
            <a:r>
              <a:rPr lang="en-GB" sz="1800"/>
              <a:t>European Union, Railway, Sustainability and Linked Data supporter</a:t>
            </a:r>
            <a:endParaRPr lang="en-AT" sz="1800"/>
          </a:p>
        </p:txBody>
      </p:sp>
      <p:sp>
        <p:nvSpPr>
          <p:cNvPr id="4" name="masterTextbox1">
            <a:extLst>
              <a:ext uri="{FF2B5EF4-FFF2-40B4-BE49-F238E27FC236}">
                <a16:creationId xmlns:a16="http://schemas.microsoft.com/office/drawing/2014/main" id="{9C41FF64-6200-20D7-35FA-E99E04CEE104}"/>
              </a:ext>
            </a:extLst>
          </p:cNvPr>
          <p:cNvSpPr txBox="1">
            <a:spLocks/>
          </p:cNvSpPr>
          <p:nvPr/>
        </p:nvSpPr>
        <p:spPr>
          <a:xfrm>
            <a:off x="4567612" y="4551830"/>
            <a:ext cx="6372089" cy="14694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600" b="1" kern="1200" smtClean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rgbClr val="BA8748"/>
              </a:buClr>
              <a:buFontTx/>
              <a:buNone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Wingdings" panose="05000000000000000000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Aptos" panose="020B0004020202020204" pitchFamily="34" charset="0"/>
              <a:buChar char="▫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Font typeface="Aptos" panose="020B0004020202020204" pitchFamily="34" charset="0"/>
              <a:buChar char="▫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GB"/>
              <a:t>I</a:t>
            </a:r>
            <a:r>
              <a:rPr lang="en-AT" err="1"/>
              <a:t>nfrabel</a:t>
            </a:r>
            <a:endParaRPr lang="en-AT"/>
          </a:p>
          <a:p>
            <a:pPr lvl="2"/>
            <a:r>
              <a:rPr lang="en-GB"/>
              <a:t>Belgian</a:t>
            </a:r>
            <a:r>
              <a:rPr lang="en-BE"/>
              <a:t> railway</a:t>
            </a:r>
            <a:r>
              <a:rPr lang="en-GB"/>
              <a:t> infrastructure manager </a:t>
            </a:r>
            <a:endParaRPr lang="en-AT"/>
          </a:p>
          <a:p>
            <a:pPr lvl="2"/>
            <a:r>
              <a:rPr lang="en-BE"/>
              <a:t>Owns, b</a:t>
            </a:r>
            <a:r>
              <a:rPr lang="en-GB"/>
              <a:t>uilds, maintains and </a:t>
            </a:r>
            <a:r>
              <a:rPr lang="en-BE"/>
              <a:t>upgrades </a:t>
            </a:r>
            <a:r>
              <a:rPr lang="en-GB"/>
              <a:t>the Belgian railway network</a:t>
            </a:r>
            <a:r>
              <a:rPr lang="en-AT"/>
              <a:t>, </a:t>
            </a:r>
            <a:r>
              <a:rPr lang="en-GB"/>
              <a:t>makes its capacity available to railway operator companies, and handles train traffic control</a:t>
            </a:r>
            <a:endParaRPr lang="en-AT"/>
          </a:p>
        </p:txBody>
      </p:sp>
      <p:sp>
        <p:nvSpPr>
          <p:cNvPr id="5" name="easyData_Function">
            <a:extLst>
              <a:ext uri="{FF2B5EF4-FFF2-40B4-BE49-F238E27FC236}">
                <a16:creationId xmlns:a16="http://schemas.microsoft.com/office/drawing/2014/main" id="{CDF195DA-5A02-7CBC-B432-BB6E245A906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1083907" y="4401108"/>
            <a:ext cx="2880320" cy="3458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FontTx/>
              <a:buNone/>
              <a:defRPr lang="de-DE" sz="1600" b="0" kern="1200" dirty="0">
                <a:solidFill>
                  <a:srgbClr val="06416A"/>
                </a:solidFill>
                <a:effectLst/>
                <a:latin typeface="Segoe UI Semibold" panose="020B07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Tx/>
              <a:buNone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lang="de-DE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5pPr>
            <a:lvl6pPr marL="72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0"/>
              </a:spcBef>
            </a:pPr>
            <a:r>
              <a:rPr lang="en-AT" sz="2000" err="1"/>
              <a:t>Teamlead</a:t>
            </a:r>
            <a:r>
              <a:rPr lang="en-AT" sz="2000"/>
              <a:t> Data Centricity</a:t>
            </a:r>
            <a:endParaRPr lang="en-GB" sz="2000"/>
          </a:p>
        </p:txBody>
      </p:sp>
      <p:sp>
        <p:nvSpPr>
          <p:cNvPr id="7" name="easyData_Function">
            <a:extLst>
              <a:ext uri="{FF2B5EF4-FFF2-40B4-BE49-F238E27FC236}">
                <a16:creationId xmlns:a16="http://schemas.microsoft.com/office/drawing/2014/main" id="{0EDB072E-CBE7-1970-A237-43FEB0D9AA20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1378722" y="4839223"/>
            <a:ext cx="2290691" cy="3458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FontTx/>
              <a:buNone/>
              <a:defRPr lang="de-DE" sz="1600" b="0" kern="1200" dirty="0">
                <a:solidFill>
                  <a:srgbClr val="06416A"/>
                </a:solidFill>
                <a:effectLst/>
                <a:latin typeface="Segoe UI Semibold" panose="020B07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Tx/>
              <a:buNone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lang="de-DE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lang="de-DE" sz="16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Segoe UI" panose="020B0502040204020203" pitchFamily="34" charset="0"/>
              </a:defRPr>
            </a:lvl5pPr>
            <a:lvl6pPr marL="720000" indent="-180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0"/>
              </a:spcBef>
            </a:pPr>
            <a:r>
              <a:rPr lang="en-AT" sz="2000" b="1"/>
              <a:t>Infrabel - Belgium</a:t>
            </a:r>
            <a:endParaRPr lang="en-GB" sz="2000" b="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7C1362-9E29-26EA-3B9A-146E020D7D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221" y="624182"/>
            <a:ext cx="2248412" cy="60973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A77219F-50C1-A442-9647-1C2990F67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7267" y="1932042"/>
            <a:ext cx="2073600" cy="20736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32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1DA35-AA37-4553-9B1C-9960ACCE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Mathias Vanden Auweele</a:t>
            </a:r>
          </a:p>
        </p:txBody>
      </p:sp>
      <p:pic>
        <p:nvPicPr>
          <p:cNvPr id="5" name="Picture 2" descr="Commit2Data">
            <a:extLst>
              <a:ext uri="{FF2B5EF4-FFF2-40B4-BE49-F238E27FC236}">
                <a16:creationId xmlns:a16="http://schemas.microsoft.com/office/drawing/2014/main" id="{A4F6616E-66ED-8244-F4AB-A1F381E3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86" y="1633231"/>
            <a:ext cx="6089938" cy="430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ement_01_02">
            <a:extLst>
              <a:ext uri="{FF2B5EF4-FFF2-40B4-BE49-F238E27FC236}">
                <a16:creationId xmlns:a16="http://schemas.microsoft.com/office/drawing/2014/main" id="{D1CED3EF-2E43-25C0-5874-FB8102289D4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469673" y="1644071"/>
            <a:ext cx="3312368" cy="19711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600" b="1" kern="1200" smtClean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rgbClr val="BA8748"/>
              </a:buClr>
              <a:buFontTx/>
              <a:buNone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Wingdings" panose="05000000000000000000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Aptos" panose="020B0004020202020204" pitchFamily="34" charset="0"/>
              <a:buChar char="▫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Font typeface="Aptos" panose="020B0004020202020204" pitchFamily="34" charset="0"/>
              <a:buChar char="▫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accent1"/>
                </a:solidFill>
              </a:rPr>
              <a:t>D</a:t>
            </a:r>
            <a:r>
              <a:rPr lang="en-BE">
                <a:solidFill>
                  <a:schemeClr val="accent1"/>
                </a:solidFill>
              </a:rPr>
              <a:t>ata pipelines</a:t>
            </a:r>
            <a:endParaRPr lang="en-GB">
              <a:solidFill>
                <a:schemeClr val="accent1"/>
              </a:solidFill>
            </a:endParaRPr>
          </a:p>
          <a:p>
            <a:pPr lvl="2"/>
            <a:r>
              <a:rPr lang="en-BE"/>
              <a:t>Manage the data aspect in your business processes</a:t>
            </a:r>
          </a:p>
          <a:p>
            <a:pPr lvl="2"/>
            <a:r>
              <a:rPr lang="nl-BE"/>
              <a:t>T</a:t>
            </a:r>
            <a:r>
              <a:rPr lang="en-BE"/>
              <a:t>he data producer publishes structured data at the right time in the right model</a:t>
            </a:r>
          </a:p>
          <a:p>
            <a:pPr lvl="2"/>
            <a:r>
              <a:rPr lang="en-BE"/>
              <a:t>Manage the context in wh</a:t>
            </a:r>
            <a:r>
              <a:rPr lang="nl-BE"/>
              <a:t>ic</a:t>
            </a:r>
            <a:r>
              <a:rPr lang="en-BE"/>
              <a:t>h data changes</a:t>
            </a:r>
          </a:p>
        </p:txBody>
      </p:sp>
      <p:sp>
        <p:nvSpPr>
          <p:cNvPr id="7" name="element_01_02">
            <a:extLst>
              <a:ext uri="{FF2B5EF4-FFF2-40B4-BE49-F238E27FC236}">
                <a16:creationId xmlns:a16="http://schemas.microsoft.com/office/drawing/2014/main" id="{0BE3BE69-9DD2-7835-B3F0-608CF59FEDA2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71372" y="4602322"/>
            <a:ext cx="3564396" cy="1608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600" b="1" kern="1200" smtClean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rgbClr val="BA8748"/>
              </a:buClr>
              <a:buFontTx/>
              <a:buNone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Wingdings" panose="05000000000000000000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Aptos" panose="020B0004020202020204" pitchFamily="34" charset="0"/>
              <a:buChar char="▫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Font typeface="Aptos" panose="020B0004020202020204" pitchFamily="34" charset="0"/>
              <a:buChar char="▫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BE">
                <a:solidFill>
                  <a:schemeClr val="accent1"/>
                </a:solidFill>
              </a:rPr>
              <a:t>Data centric platform</a:t>
            </a:r>
            <a:endParaRPr lang="en-GB">
              <a:solidFill>
                <a:schemeClr val="accent1"/>
              </a:solidFill>
            </a:endParaRPr>
          </a:p>
          <a:p>
            <a:pPr lvl="2"/>
            <a:r>
              <a:rPr lang="en-GB"/>
              <a:t>D</a:t>
            </a:r>
            <a:r>
              <a:rPr lang="en-BE"/>
              <a:t>ata modelled according to the EDM</a:t>
            </a:r>
          </a:p>
          <a:p>
            <a:pPr lvl="2"/>
            <a:r>
              <a:rPr lang="en-BE"/>
              <a:t>Generic data functions</a:t>
            </a:r>
          </a:p>
          <a:p>
            <a:pPr lvl="2"/>
            <a:r>
              <a:rPr lang="en-BE"/>
              <a:t>Knowledge graph</a:t>
            </a:r>
          </a:p>
          <a:p>
            <a:pPr lvl="2"/>
            <a:r>
              <a:rPr lang="en-BE"/>
              <a:t>Golden record</a:t>
            </a:r>
            <a:endParaRPr lang="en-GB"/>
          </a:p>
        </p:txBody>
      </p:sp>
      <p:sp>
        <p:nvSpPr>
          <p:cNvPr id="8" name="element_01_02">
            <a:extLst>
              <a:ext uri="{FF2B5EF4-FFF2-40B4-BE49-F238E27FC236}">
                <a16:creationId xmlns:a16="http://schemas.microsoft.com/office/drawing/2014/main" id="{1B40835F-7C7E-C884-A8F4-AD178537E43D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356140" y="4750927"/>
            <a:ext cx="3626800" cy="14600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de-DE" sz="1600" b="1" kern="1200" smtClean="0">
                <a:solidFill>
                  <a:schemeClr val="tx1"/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rgbClr val="BA8748"/>
              </a:buClr>
              <a:buFontTx/>
              <a:buNone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Wingdings" panose="05000000000000000000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SzPct val="100000"/>
              <a:buFont typeface="Aptos" panose="020B0004020202020204" pitchFamily="34" charset="0"/>
              <a:buChar char="▫"/>
              <a:defRPr lang="de-DE" sz="16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BA8748"/>
              </a:buClr>
              <a:buFont typeface="Aptos" panose="020B0004020202020204" pitchFamily="34" charset="0"/>
              <a:buChar char="▫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BE">
                <a:solidFill>
                  <a:schemeClr val="accent1"/>
                </a:solidFill>
              </a:rPr>
              <a:t>Enterprise data helpdesk</a:t>
            </a:r>
            <a:endParaRPr lang="en-GB">
              <a:solidFill>
                <a:schemeClr val="accent1"/>
              </a:solidFill>
            </a:endParaRPr>
          </a:p>
          <a:p>
            <a:pPr lvl="2"/>
            <a:r>
              <a:rPr lang="en-GB"/>
              <a:t>H</a:t>
            </a:r>
            <a:r>
              <a:rPr lang="en-BE"/>
              <a:t>elp employees with data </a:t>
            </a:r>
            <a:r>
              <a:rPr lang="en-BE" sz="1400"/>
              <a:t> </a:t>
            </a:r>
            <a:r>
              <a:rPr lang="en-BE"/>
              <a:t>questions</a:t>
            </a:r>
          </a:p>
          <a:p>
            <a:pPr lvl="2"/>
            <a:r>
              <a:rPr lang="en-BE"/>
              <a:t>Build an enterprise competence center</a:t>
            </a:r>
          </a:p>
          <a:p>
            <a:pPr lvl="2"/>
            <a:r>
              <a:rPr lang="en-BE"/>
              <a:t>Documentation is OK, helping is better</a:t>
            </a:r>
          </a:p>
          <a:p>
            <a:pPr lvl="2"/>
            <a:endParaRPr lang="en-GB"/>
          </a:p>
        </p:txBody>
      </p:sp>
      <p:grpSp>
        <p:nvGrpSpPr>
          <p:cNvPr id="4" name="easyElement">
            <a:extLst>
              <a:ext uri="{FF2B5EF4-FFF2-40B4-BE49-F238E27FC236}">
                <a16:creationId xmlns:a16="http://schemas.microsoft.com/office/drawing/2014/main" id="{38815E51-F210-6B29-532F-5AE879260429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695400" y="1772816"/>
            <a:ext cx="9036917" cy="1486440"/>
            <a:chOff x="695400" y="1772816"/>
            <a:chExt cx="9036917" cy="1486440"/>
          </a:xfrm>
        </p:grpSpPr>
        <p:sp>
          <p:nvSpPr>
            <p:cNvPr id="3" name="element_03_01" hidden="1">
              <a:extLst>
                <a:ext uri="{FF2B5EF4-FFF2-40B4-BE49-F238E27FC236}">
                  <a16:creationId xmlns:a16="http://schemas.microsoft.com/office/drawing/2014/main" id="{926329F4-11ED-49A8-A5BD-457AAC7EC10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459684" y="1772816"/>
              <a:ext cx="1440000" cy="1451900"/>
            </a:xfrm>
            <a:prstGeom prst="rect">
              <a:avLst/>
            </a:prstGeom>
            <a:solidFill>
              <a:srgbClr val="E8E8E8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ADE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000000"/>
                </a:solidFill>
                <a:latin typeface="Aptos" panose="020B0004020202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element_03_02" hidden="1">
              <a:extLst>
                <a:ext uri="{FF2B5EF4-FFF2-40B4-BE49-F238E27FC236}">
                  <a16:creationId xmlns:a16="http://schemas.microsoft.com/office/drawing/2014/main" id="{EAFF2F4A-51B1-406B-A562-A61846E9316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292317" y="1772816"/>
              <a:ext cx="1440000" cy="1451900"/>
            </a:xfrm>
            <a:prstGeom prst="rect">
              <a:avLst/>
            </a:prstGeom>
            <a:solidFill>
              <a:srgbClr val="E8E8E8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ADE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000000"/>
                </a:solidFill>
                <a:latin typeface="Aptos" panose="020B0004020202020204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element_01_02">
              <a:extLst>
                <a:ext uri="{FF2B5EF4-FFF2-40B4-BE49-F238E27FC236}">
                  <a16:creationId xmlns:a16="http://schemas.microsoft.com/office/drawing/2014/main" id="{FAAE00F3-1E62-A87A-17D6-EEA522E519F0}"/>
                </a:ext>
              </a:extLst>
            </p:cNvPr>
            <p:cNvSpPr txBox="1">
              <a:spLocks/>
            </p:cNvSpPr>
            <p:nvPr>
              <p:custDataLst>
                <p:tags r:id="rId8"/>
              </p:custDataLst>
            </p:nvPr>
          </p:nvSpPr>
          <p:spPr>
            <a:xfrm>
              <a:off x="695400" y="2205490"/>
              <a:ext cx="3204356" cy="1053766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lang="de-DE" sz="1600" b="1" kern="1200" smtClean="0">
                  <a:solidFill>
                    <a:schemeClr val="tx1"/>
                  </a:solidFill>
                  <a:latin typeface="Aptos" panose="020B0004020202020204" pitchFamily="34" charset="0"/>
                  <a:ea typeface="+mn-ea"/>
                  <a:cs typeface="Arial" panose="020B0604020202020204" pitchFamily="34" charset="0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900"/>
                </a:spcBef>
                <a:buClr>
                  <a:srgbClr val="BA8748"/>
                </a:buClr>
                <a:buFontTx/>
                <a:buNone/>
                <a:defRPr lang="de-DE" sz="1600" kern="1200" smtClean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2pPr>
              <a:lvl3pPr marL="18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rgbClr val="BA8748"/>
                </a:buClr>
                <a:buSzPct val="100000"/>
                <a:buFont typeface="Wingdings" panose="05000000000000000000" pitchFamily="2" charset="2"/>
                <a:buChar char="§"/>
                <a:defRPr lang="de-DE" sz="1600" kern="1200" smtClean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3pPr>
              <a:lvl4pPr marL="36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rgbClr val="BA8748"/>
                </a:buClr>
                <a:buSzPct val="100000"/>
                <a:buFont typeface="Aptos" panose="020B0004020202020204" pitchFamily="34" charset="0"/>
                <a:buChar char="▫"/>
                <a:defRPr lang="de-DE" sz="1600" kern="1200" smtClean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4pPr>
              <a:lvl5pPr marL="54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rgbClr val="BA8748"/>
                </a:buClr>
                <a:buFont typeface="Aptos" panose="020B0004020202020204" pitchFamily="34" charset="0"/>
                <a:buChar char="▫"/>
                <a:defRPr lang="en-GB" sz="1600" kern="1200" dirty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>
                  <a:solidFill>
                    <a:schemeClr val="accent1"/>
                  </a:solidFill>
                </a:rPr>
                <a:t>E</a:t>
              </a:r>
              <a:r>
                <a:rPr lang="en-BE">
                  <a:solidFill>
                    <a:schemeClr val="accent1"/>
                  </a:solidFill>
                </a:rPr>
                <a:t>nterprise data model (EDM)</a:t>
              </a:r>
              <a:endParaRPr lang="en-GB">
                <a:solidFill>
                  <a:schemeClr val="accent1"/>
                </a:solidFill>
              </a:endParaRPr>
            </a:p>
            <a:p>
              <a:pPr lvl="2"/>
              <a:r>
                <a:rPr lang="en-GB"/>
                <a:t>K</a:t>
              </a:r>
              <a:r>
                <a:rPr lang="en-BE"/>
                <a:t>now what you are talking about</a:t>
              </a:r>
            </a:p>
            <a:p>
              <a:pPr lvl="2"/>
              <a:r>
                <a:rPr lang="en-BE"/>
                <a:t>Semantics, relations, constraints</a:t>
              </a:r>
            </a:p>
            <a:p>
              <a:pPr lvl="2"/>
              <a:r>
                <a:rPr lang="en-BE"/>
                <a:t>Enterprise Ontology</a:t>
              </a:r>
            </a:p>
            <a:p>
              <a:pPr lvl="2"/>
              <a:r>
                <a:rPr lang="en-BE"/>
                <a:t>Standardise</a:t>
              </a:r>
              <a:endParaRPr lang="en-GB"/>
            </a:p>
            <a:p>
              <a:pPr lvl="1" algn="ctr"/>
              <a:endParaRPr lang="en-GB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8ADA89C-0CB0-D0DD-C70E-2BD34AEB35D5}"/>
              </a:ext>
            </a:extLst>
          </p:cNvPr>
          <p:cNvSpPr txBox="1"/>
          <p:nvPr/>
        </p:nvSpPr>
        <p:spPr>
          <a:xfrm rot="20240621">
            <a:off x="168372" y="2041659"/>
            <a:ext cx="891334" cy="246221"/>
          </a:xfrm>
          <a:prstGeom prst="rect">
            <a:avLst/>
          </a:prstGeom>
          <a:noFill/>
          <a:ln w="6350">
            <a:noFill/>
          </a:ln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BE" sz="1600" b="1">
                <a:solidFill>
                  <a:srgbClr val="FF0000"/>
                </a:solidFill>
                <a:latin typeface="Aptos" panose="020B0004020202020204" pitchFamily="34" charset="0"/>
              </a:rPr>
              <a:t>THE DATA</a:t>
            </a:r>
            <a:endParaRPr lang="nl-BE" sz="1600" b="1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17E49-695E-B56E-3EC9-71C8246EB313}"/>
              </a:ext>
            </a:extLst>
          </p:cNvPr>
          <p:cNvSpPr txBox="1"/>
          <p:nvPr/>
        </p:nvSpPr>
        <p:spPr>
          <a:xfrm rot="1238142">
            <a:off x="10201636" y="1412156"/>
            <a:ext cx="1562607" cy="246221"/>
          </a:xfrm>
          <a:prstGeom prst="rect">
            <a:avLst/>
          </a:prstGeom>
          <a:noFill/>
          <a:ln w="6350">
            <a:noFill/>
          </a:ln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BE" sz="1600" b="1">
                <a:solidFill>
                  <a:srgbClr val="FF0000"/>
                </a:solidFill>
                <a:latin typeface="Aptos" panose="020B0004020202020204" pitchFamily="34" charset="0"/>
              </a:rPr>
              <a:t>THE PROCESSES</a:t>
            </a:r>
            <a:endParaRPr lang="nl-BE" sz="1600" b="1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6DFC1-0942-7DF1-4419-7FA9CFF22FA0}"/>
              </a:ext>
            </a:extLst>
          </p:cNvPr>
          <p:cNvSpPr txBox="1"/>
          <p:nvPr/>
        </p:nvSpPr>
        <p:spPr>
          <a:xfrm rot="520353">
            <a:off x="9760092" y="4471794"/>
            <a:ext cx="1150571" cy="246221"/>
          </a:xfrm>
          <a:prstGeom prst="rect">
            <a:avLst/>
          </a:prstGeom>
          <a:noFill/>
          <a:ln w="6350">
            <a:noFill/>
          </a:ln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BE" sz="1600" b="1">
                <a:solidFill>
                  <a:srgbClr val="FF0000"/>
                </a:solidFill>
                <a:latin typeface="Aptos" panose="020B0004020202020204" pitchFamily="34" charset="0"/>
              </a:rPr>
              <a:t>THE PEOPLE</a:t>
            </a:r>
            <a:endParaRPr lang="nl-BE" sz="1600" b="1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439C5B-E9FB-1937-72E1-BEF0AB980EE0}"/>
              </a:ext>
            </a:extLst>
          </p:cNvPr>
          <p:cNvSpPr txBox="1"/>
          <p:nvPr/>
        </p:nvSpPr>
        <p:spPr>
          <a:xfrm rot="20990324">
            <a:off x="296723" y="4405090"/>
            <a:ext cx="1738296" cy="246221"/>
          </a:xfrm>
          <a:prstGeom prst="rect">
            <a:avLst/>
          </a:prstGeom>
          <a:noFill/>
          <a:ln w="6350">
            <a:noFill/>
          </a:ln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BE" sz="1600" b="1">
                <a:solidFill>
                  <a:srgbClr val="FF0000"/>
                </a:solidFill>
                <a:latin typeface="Aptos" panose="020B0004020202020204" pitchFamily="34" charset="0"/>
              </a:rPr>
              <a:t>THE TECHNOLOGY</a:t>
            </a:r>
            <a:endParaRPr lang="nl-BE" sz="1600" b="1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758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SHAPETYPE" val="1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HECK" val=";SH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EASYCHECK" val=";TIPU"/>
  <p:tag name="ISAUTOSHAPE" val="1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EASYCHECK" val=";TIPU"/>
  <p:tag name="ISAUTOSHAPE" val="1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EASYCHECK" val=";TIPU"/>
  <p:tag name="ISAUTOSHAPE" val="1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ELEMENTTAGGED" val="yes"/>
  <p:tag name="NELEMENTS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LEMENTS" val="3"/>
  <p:tag name="EASYCHECK" val=";TIPU"/>
  <p:tag name="ISAUTOSHAPE" val="1"/>
  <p:tag name="FLOWDIRECTION" val="1"/>
  <p:tag name="ABSTANDH" val="8"/>
  <p:tag name="ELEMENT3" val="placeholder;fixedWidth=400;hAlign=center"/>
  <p:tag name="ABSTANDV" val="5.669292"/>
  <p:tag name="MARGINH" val="0"/>
  <p:tag name="MARGINV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9."/>
  <p:tag name="EASYCHECK" val=";SH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HECK" val=";SH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DATA" val="{Name@imgfill}&lt;lf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DATA" val="{Name@imgfill}&lt;lf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DATA" val="{Name@imgfill}&lt;lf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HECK" val=";OW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DATA" val="&lt;style level=2&gt;{Title}&lt;/style&gt;"/>
  <p:tag name="EASYCHECK" val=";TWF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DATA" val="&lt;style level=2&gt;{Title}&lt;/style&gt;"/>
  <p:tag name="EASYCHECK" val=";TWF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Segoe UI</vt:lpstr>
      <vt:lpstr>Wingdings</vt:lpstr>
      <vt:lpstr>Office Theme</vt:lpstr>
      <vt:lpstr>Data Providers</vt:lpstr>
      <vt:lpstr>Mathias Vanden Auweele​</vt:lpstr>
      <vt:lpstr>Mathias Vanden Auweele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Providers</dc:title>
  <dc:creator>ATEMEZING Ghislain</dc:creator>
  <cp:lastModifiedBy>ATEMEZING Ghislain</cp:lastModifiedBy>
  <cp:revision>1</cp:revision>
  <dcterms:created xsi:type="dcterms:W3CDTF">2024-07-04T06:33:57Z</dcterms:created>
  <dcterms:modified xsi:type="dcterms:W3CDTF">2024-07-04T06:34:42Z</dcterms:modified>
</cp:coreProperties>
</file>